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98" autoAdjust="0"/>
  </p:normalViewPr>
  <p:slideViewPr>
    <p:cSldViewPr snapToGrid="0">
      <p:cViewPr varScale="1">
        <p:scale>
          <a:sx n="71" d="100"/>
          <a:sy n="71" d="100"/>
        </p:scale>
        <p:origin x="10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Agarwal" userId="ba3e2cd1ea4d4ff4" providerId="LiveId" clId="{45898F86-8BBB-49DE-9053-3452E70E9A88}"/>
    <pc:docChg chg="modSld">
      <pc:chgData name="Varun Agarwal" userId="ba3e2cd1ea4d4ff4" providerId="LiveId" clId="{45898F86-8BBB-49DE-9053-3452E70E9A88}" dt="2018-04-20T03:08:24.376" v="0" actId="1076"/>
      <pc:docMkLst>
        <pc:docMk/>
      </pc:docMkLst>
      <pc:sldChg chg="modSp">
        <pc:chgData name="Varun Agarwal" userId="ba3e2cd1ea4d4ff4" providerId="LiveId" clId="{45898F86-8BBB-49DE-9053-3452E70E9A88}" dt="2018-04-20T03:08:24.376" v="0" actId="1076"/>
        <pc:sldMkLst>
          <pc:docMk/>
          <pc:sldMk cId="0" sldId="256"/>
        </pc:sldMkLst>
        <pc:picChg chg="mod">
          <ac:chgData name="Varun Agarwal" userId="ba3e2cd1ea4d4ff4" providerId="LiveId" clId="{45898F86-8BBB-49DE-9053-3452E70E9A88}" dt="2018-04-20T03:08:24.376" v="0" actId="1076"/>
          <ac:picMkLst>
            <pc:docMk/>
            <pc:sldMk cId="0" sldId="256"/>
            <ac:picMk id="2" creationId="{CB8F168C-8B45-40D5-9407-EF0F1CE1D60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conomics" TargetMode="External"/><Relationship Id="rId7" Type="http://schemas.openxmlformats.org/officeDocument/2006/relationships/hyperlink" Target="https://en.wikipedia.org/wiki/Well-being"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Official_statistics" TargetMode="External"/><Relationship Id="rId5" Type="http://schemas.openxmlformats.org/officeDocument/2006/relationships/hyperlink" Target="https://en.wikipedia.org/wiki/Survey_methodology" TargetMode="External"/><Relationship Id="rId4" Type="http://schemas.openxmlformats.org/officeDocument/2006/relationships/hyperlink" Target="https://en.wikipedia.org/wiki/Psycholog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This visualization shows us how the happiness score varies across the countries for the year 2017</a:t>
            </a:r>
          </a:p>
          <a:p>
            <a:pPr lvl="0">
              <a:spcBef>
                <a:spcPts val="0"/>
              </a:spcBef>
              <a:buNone/>
            </a:pPr>
            <a:r>
              <a:rPr lang="en-GB" dirty="0"/>
              <a:t>The color bar represents the approximation of the color  to the happiness score</a:t>
            </a:r>
          </a:p>
          <a:p>
            <a:pPr lvl="0">
              <a:spcBef>
                <a:spcPts val="0"/>
              </a:spcBef>
              <a:buNone/>
            </a:pPr>
            <a:r>
              <a:rPr lang="en-GB" dirty="0"/>
              <a:t>The happiness score across regions like North America, Europe and Australia seem to be high. This can be due to factors like </a:t>
            </a:r>
          </a:p>
          <a:p>
            <a:pPr lvl="0" rtl="0">
              <a:spcBef>
                <a:spcPts val="0"/>
              </a:spcBef>
              <a:buNone/>
            </a:pPr>
            <a:r>
              <a:rPr lang="en-GB" dirty="0"/>
              <a:t>Economy, Family, Health etc. However Regions like Africa and Southern Asia have lesser score possibly due to the same factors.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These are barcharts that represent categorical data (regions in this case) and the average value of the factors affecting the happiness score across three years. You can clearly see the increase or decrease across the years.</a:t>
            </a:r>
          </a:p>
          <a:p>
            <a:pPr lvl="0">
              <a:spcBef>
                <a:spcPts val="0"/>
              </a:spcBef>
              <a:buNone/>
            </a:pPr>
            <a:r>
              <a:rPr lang="en-GB" dirty="0"/>
              <a:t>In the graph for economy , we can clearly see that it has increased in all regions from 15 to 17.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 contribution of generosity to happiness has decreased over the years</a:t>
            </a:r>
          </a:p>
          <a:p>
            <a:pPr lvl="0">
              <a:spcBef>
                <a:spcPts val="0"/>
              </a:spcBef>
              <a:buNone/>
            </a:pPr>
            <a:r>
              <a:rPr lang="en-GB" dirty="0"/>
              <a:t>The contribution of Health as well has reduced over the years</a:t>
            </a:r>
          </a:p>
          <a:p>
            <a:pPr lvl="0">
              <a:spcBef>
                <a:spcPts val="0"/>
              </a:spcBef>
              <a:buNone/>
            </a:pPr>
            <a:r>
              <a:rPr lang="en-GB" dirty="0"/>
              <a:t>The trust on govt however has been a major contributor to happiness especially in 2017.</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In the plots above, we can see the decrease of happiness score among countries from 2015 to 2017. Countries showing a 0 difference value indicates that the Happiness score has been constant from the last 3 years. However, countries having a negative difference indicates the drop in happiness score since 2015. In the plot above we can see that Venezuela has the maximum decrease in Happiness score since 2015.</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 plot above shows the increase in Happiness score from 2015. The highest increase is shown by Latvia.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dirty="0"/>
              <a:t>This plot expands on the contributing factors of the 10 countries with highest increase in happiness scores, to see which factors had the most contribution in increasing the happiness scores for those countries. We can see very well here that Economy and Family (in the first and second column) have increased substantially for all the countries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dirty="0"/>
              <a:t>This plot shows the decrease in contributing factors for the top 10 countries with the highest decrease in happiness scores from 2015 to 2016. From this graph, we can infer that life expectancy has seen a decrease for all the countries here. Even the freedom quotient has decreased substantially for Venezuela, Central African Republic and Haiti.</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This simple bargraph represents how each factor affects happiness score across all three years for a particular country. </a:t>
            </a:r>
          </a:p>
          <a:p>
            <a:pPr lvl="0">
              <a:spcBef>
                <a:spcPts val="0"/>
              </a:spcBef>
              <a:buNone/>
            </a:pPr>
            <a:r>
              <a:rPr lang="en-GB" dirty="0"/>
              <a:t>We can see that, for the top 8 countries that have increase in happiness score across the three years, Economy plays a major role in influencing happiness. This is followed by Health and Freedom. </a:t>
            </a:r>
          </a:p>
          <a:p>
            <a:pPr lvl="0">
              <a:spcBef>
                <a:spcPts val="0"/>
              </a:spcBef>
              <a:buNone/>
            </a:pPr>
            <a:r>
              <a:rPr lang="en-GB" dirty="0"/>
              <a:t>Factors such as Trust or Government Corruption and generosity doesn’t contribute much to happiness of the country. Instead they </a:t>
            </a:r>
          </a:p>
          <a:p>
            <a:pPr lvl="0">
              <a:spcBef>
                <a:spcPts val="0"/>
              </a:spcBef>
              <a:buNone/>
            </a:pPr>
            <a:r>
              <a:rPr lang="en-GB" dirty="0"/>
              <a:t>Contribute to the sadness.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It is clear how increase in economy has led to increase in happiness. We can conclude that Economy is the major factor that influences how happy a country is or is not.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These bargraphs represent the decrease in happiness score across the three years. The Major factors influencing this is Family and health. It is clear that they have decreased tremendously from 2015 to 17. Factors like generosity and trust don’t seem to have changed much and hence haven’t contributed much to the decrease in happiness.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10000"/>
              <a:buFont typeface="Arial"/>
              <a:buNone/>
            </a:pPr>
            <a:r>
              <a:rPr lang="en-GB" sz="1000" dirty="0">
                <a:solidFill>
                  <a:schemeClr val="dk2"/>
                </a:solidFill>
              </a:rPr>
              <a:t>With an increase in social awareness and concern across the world, topics such as mental health and happiness of individuals have become important factors in various fields of research. Happiness reports have been studied in many research works to understand how they can relate to policy-making. Our motivation for this project is to explore the happiness data set and see what factors contribute the most in increasing or decreasing happiness scores across the years.</a:t>
            </a:r>
          </a:p>
          <a:p>
            <a:pPr lvl="0">
              <a:spcBef>
                <a:spcPts val="0"/>
              </a:spcBef>
              <a:buNone/>
            </a:pPr>
            <a:endParaRPr sz="10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Future work for this project includes extracting more trends from this data that explore factors that have a major contribution to increases or decreases in happiness scores across the world, and connect these factors with major socio-economic events across the world. We also want to explore more socio-economic factors outside this data set to meet our goals. Hope you liked our presentation. Thanks!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algn="just" rtl="0">
              <a:lnSpc>
                <a:spcPct val="115000"/>
              </a:lnSpc>
              <a:spcBef>
                <a:spcPts val="600"/>
              </a:spcBef>
              <a:spcAft>
                <a:spcPts val="600"/>
              </a:spcAft>
              <a:buClr>
                <a:schemeClr val="dk2"/>
              </a:buClr>
              <a:buSzPct val="100000"/>
              <a:buAutoNum type="arabicPeriod"/>
            </a:pPr>
            <a:r>
              <a:rPr lang="en-GB" sz="1400" dirty="0">
                <a:solidFill>
                  <a:srgbClr val="222222"/>
                </a:solidFill>
              </a:rPr>
              <a:t>The first World Happiness Report was released on April 1, 2012. The report outlined the state of world happiness, causes of happiness and misery, and policy implications highlighted by case studies.</a:t>
            </a:r>
          </a:p>
          <a:p>
            <a:pPr marL="457200" lvl="0" indent="-317500" rtl="0">
              <a:lnSpc>
                <a:spcPct val="115000"/>
              </a:lnSpc>
              <a:spcBef>
                <a:spcPts val="0"/>
              </a:spcBef>
              <a:buClr>
                <a:srgbClr val="222222"/>
              </a:buClr>
              <a:buSzPct val="77777"/>
              <a:buAutoNum type="arabicPeriod"/>
            </a:pPr>
            <a:r>
              <a:rPr lang="en-GB" sz="1800" dirty="0">
                <a:solidFill>
                  <a:schemeClr val="dk1"/>
                </a:solidFill>
              </a:rPr>
              <a:t>Kaggle, as the dataset was taken from Kaggle website there were many relevant works in the discussion forums regarding types of visualizations and methods to improve them</a:t>
            </a:r>
          </a:p>
          <a:p>
            <a:pPr marL="457200" lvl="0" indent="-317500" algn="just" rtl="0">
              <a:lnSpc>
                <a:spcPct val="115000"/>
              </a:lnSpc>
              <a:spcBef>
                <a:spcPts val="600"/>
              </a:spcBef>
              <a:spcAft>
                <a:spcPts val="600"/>
              </a:spcAft>
              <a:buClr>
                <a:srgbClr val="222222"/>
              </a:buClr>
              <a:buSzPct val="100000"/>
              <a:buAutoNum type="arabicPeriod"/>
            </a:pPr>
            <a:r>
              <a:rPr lang="en-GB" sz="1400" dirty="0">
                <a:solidFill>
                  <a:srgbClr val="222222"/>
                </a:solidFill>
              </a:rPr>
              <a:t>Second Happiness report in 2013 .</a:t>
            </a:r>
            <a:r>
              <a:rPr lang="en-GB" sz="1400" dirty="0">
                <a:solidFill>
                  <a:schemeClr val="dk1"/>
                </a:solidFill>
              </a:rPr>
              <a:t>experts in fields including </a:t>
            </a:r>
            <a:r>
              <a:rPr lang="en-GB" sz="1400" dirty="0">
                <a:solidFill>
                  <a:schemeClr val="dk1"/>
                </a:solidFill>
                <a:hlinkClick r:id="rId3"/>
              </a:rPr>
              <a:t>economics</a:t>
            </a:r>
            <a:r>
              <a:rPr lang="en-GB" sz="1400" dirty="0">
                <a:solidFill>
                  <a:schemeClr val="dk1"/>
                </a:solidFill>
              </a:rPr>
              <a:t>, </a:t>
            </a:r>
            <a:r>
              <a:rPr lang="en-GB" sz="1400" dirty="0">
                <a:solidFill>
                  <a:schemeClr val="dk1"/>
                </a:solidFill>
                <a:hlinkClick r:id="rId4"/>
              </a:rPr>
              <a:t>psychology</a:t>
            </a:r>
            <a:r>
              <a:rPr lang="en-GB" sz="1400" dirty="0">
                <a:solidFill>
                  <a:schemeClr val="dk1"/>
                </a:solidFill>
              </a:rPr>
              <a:t>, </a:t>
            </a:r>
            <a:r>
              <a:rPr lang="en-GB" sz="1400" dirty="0">
                <a:solidFill>
                  <a:schemeClr val="dk1"/>
                </a:solidFill>
                <a:hlinkClick r:id="rId5"/>
              </a:rPr>
              <a:t>survey</a:t>
            </a:r>
            <a:r>
              <a:rPr lang="en-GB" sz="1400" dirty="0">
                <a:solidFill>
                  <a:schemeClr val="dk1"/>
                </a:solidFill>
              </a:rPr>
              <a:t> analysis, and </a:t>
            </a:r>
            <a:r>
              <a:rPr lang="en-GB" sz="1400" dirty="0">
                <a:solidFill>
                  <a:schemeClr val="dk1"/>
                </a:solidFill>
                <a:hlinkClick r:id="rId6"/>
              </a:rPr>
              <a:t>national statistics</a:t>
            </a:r>
            <a:r>
              <a:rPr lang="en-GB" sz="1400" dirty="0">
                <a:solidFill>
                  <a:schemeClr val="dk1"/>
                </a:solidFill>
              </a:rPr>
              <a:t>, describe how measurements of </a:t>
            </a:r>
            <a:r>
              <a:rPr lang="en-GB" sz="1400" dirty="0">
                <a:solidFill>
                  <a:schemeClr val="dk1"/>
                </a:solidFill>
                <a:hlinkClick r:id="rId7"/>
              </a:rPr>
              <a:t>well-being</a:t>
            </a:r>
            <a:r>
              <a:rPr lang="en-GB" sz="1400" dirty="0">
                <a:solidFill>
                  <a:schemeClr val="dk1"/>
                </a:solidFill>
              </a:rPr>
              <a:t> can be used effectively to assess the progress of nations, and other topics.</a:t>
            </a:r>
          </a:p>
          <a:p>
            <a:pPr marL="457200" lvl="0" indent="-317500" algn="just" rtl="0">
              <a:lnSpc>
                <a:spcPct val="115000"/>
              </a:lnSpc>
              <a:spcBef>
                <a:spcPts val="0"/>
              </a:spcBef>
              <a:buClr>
                <a:schemeClr val="dk1"/>
              </a:buClr>
              <a:buSzPct val="77777"/>
              <a:buAutoNum type="arabicPeriod"/>
            </a:pPr>
            <a:r>
              <a:rPr lang="en-GB" sz="1800" dirty="0">
                <a:solidFill>
                  <a:schemeClr val="dk1"/>
                </a:solidFill>
              </a:rPr>
              <a:t>Economics of happiness has gained substantial support and interest with researchers, and is continually being researched for more practical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GB" sz="1400" dirty="0">
                <a:solidFill>
                  <a:schemeClr val="dk1"/>
                </a:solidFill>
              </a:rPr>
              <a:t>The major research goal is to visualize how various factors contribute to an individual’s or a nation’s happiness across the world, and whether these factors differ from region to region. </a:t>
            </a:r>
          </a:p>
          <a:p>
            <a:pPr lvl="0" rtl="0">
              <a:lnSpc>
                <a:spcPct val="115000"/>
              </a:lnSpc>
              <a:spcBef>
                <a:spcPts val="0"/>
              </a:spcBef>
              <a:buNone/>
            </a:pPr>
            <a:r>
              <a:rPr lang="en-GB" sz="1400" dirty="0">
                <a:solidFill>
                  <a:schemeClr val="dk1"/>
                </a:solidFill>
              </a:rPr>
              <a:t>Another factor which interests us is to check whether the economic status of individuals in a country is most conducive to a higher happiness index</a:t>
            </a:r>
          </a:p>
          <a:p>
            <a:pPr lvl="0" rtl="0">
              <a:lnSpc>
                <a:spcPct val="115000"/>
              </a:lnSpc>
              <a:spcBef>
                <a:spcPts val="0"/>
              </a:spcBef>
              <a:buClr>
                <a:schemeClr val="dk1"/>
              </a:buClr>
              <a:buSzPct val="78571"/>
              <a:buFont typeface="Arial"/>
              <a:buNone/>
            </a:pPr>
            <a:r>
              <a:rPr lang="en-GB" sz="1400" dirty="0">
                <a:solidFill>
                  <a:schemeClr val="dk1"/>
                </a:solidFill>
              </a:rPr>
              <a:t>Observe the changes in happiness index for countries over a period of three years (from 2015 to 2017) to evaluate the major causes of the change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We have obtained a data set from Kaggle which lists the happiness scores for about 150 countries for 2015 to 2017. It also lists out factors such as Economy, Family and Health, which are factors that contribute to the calculation of Happiness Score. The data is in such a manner that all the contributing factors add up to the Happiness Score.</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dirty="0"/>
              <a:t>The plot above shows the correlation of factors such as Economy, Family etc with Happiness Scores and with each other. It seems that Economy, Family and Health have the highest correlation with Happiness Score, whereas Trust and Generosity have a comparatively lesser correlation with Happiness Scores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 graph shows us the range of happiness scores for each of the years. There is not much of a difference in the range of the happiness scores, but we can see that the median happiness score for 2016 is slightly higher than that for 2015 and 2016. This gives us the inference that 2016 was a slightly happier year than 2015 and 2017.</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The distribution of factors contributing to happiness scores are shown here for 2015 and 2016. From these graphs, you can see the range of each of the factors’ contribution to the happiness score. For 2015 Family seems to have the highest contribution to the Happiness Score. For year 2016, economy seems to have the highest contribution to the Happiness Score.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For year 2017, we see a similar trend to that of year 2015, with family being the overall highest contributor to happiness scores. The median values of all of these factors in the boxplot give us an intuition about their contribution towards calculating the happiness score.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6832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1069222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29803853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dirty="0"/>
          </a:p>
        </p:txBody>
      </p:sp>
    </p:spTree>
    <p:extLst>
      <p:ext uri="{BB962C8B-B14F-4D97-AF65-F5344CB8AC3E}">
        <p14:creationId xmlns:p14="http://schemas.microsoft.com/office/powerpoint/2010/main" val="1687261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37145371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7832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20560498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1055040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40395433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lvl="0">
              <a:spcBef>
                <a:spcPts val="0"/>
              </a:spcBef>
              <a:buNone/>
            </a:pPr>
            <a:fld id="{00000000-1234-1234-1234-123412341234}" type="slidenum">
              <a:rPr lang="en-GB" smtClean="0"/>
              <a:t>‹#›</a:t>
            </a:fld>
            <a:endParaRPr lang="en-GB" dirty="0"/>
          </a:p>
        </p:txBody>
      </p:sp>
    </p:spTree>
    <p:extLst>
      <p:ext uri="{BB962C8B-B14F-4D97-AF65-F5344CB8AC3E}">
        <p14:creationId xmlns:p14="http://schemas.microsoft.com/office/powerpoint/2010/main" val="310237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F30D4B94-4173-454E-B716-60E60039A2B3}" type="datetimeFigureOut">
              <a:rPr lang="en-US" smtClean="0"/>
              <a:t>19/Apr/2018</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29126329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F30D4B94-4173-454E-B716-60E60039A2B3}" type="datetimeFigureOut">
              <a:rPr lang="en-US" smtClean="0"/>
              <a:t>19/Apr/2018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spTree>
    <p:extLst>
      <p:ext uri="{BB962C8B-B14F-4D97-AF65-F5344CB8AC3E}">
        <p14:creationId xmlns:p14="http://schemas.microsoft.com/office/powerpoint/2010/main" val="36618017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F30D4B94-4173-454E-B716-60E60039A2B3}" type="datetimeFigureOut">
              <a:rPr lang="en-US" smtClean="0"/>
              <a:t>19/Apr/2018</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lvl="0" algn="r">
              <a:spcBef>
                <a:spcPts val="0"/>
              </a:spcBef>
              <a:buNone/>
            </a:pPr>
            <a:fld id="{00000000-1234-1234-1234-123412341234}" type="slidenum">
              <a:rPr lang="en-GB" sz="1000" smtClean="0">
                <a:solidFill>
                  <a:schemeClr val="dk2"/>
                </a:solidFill>
              </a:rPr>
              <a:t>‹#›</a:t>
            </a:fld>
            <a:endParaRPr lang="en-GB" sz="1000" dirty="0">
              <a:solidFill>
                <a:schemeClr val="dk2"/>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568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0.mp4"/><Relationship Id="rId7" Type="http://schemas.openxmlformats.org/officeDocument/2006/relationships/image" Target="../media/image2.png"/><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1.mp4"/><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2.mp4"/><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notesSlide" Target="../notesSlides/notesSlide12.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3.mp4"/><Relationship Id="rId7" Type="http://schemas.openxmlformats.org/officeDocument/2006/relationships/image" Target="../media/image17.png"/><Relationship Id="rId2" Type="http://schemas.openxmlformats.org/officeDocument/2006/relationships/tags" Target="../tags/tag13.xml"/><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4.mp4"/><Relationship Id="rId7"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media" Target="../media/media15.mp4"/><Relationship Id="rId7" Type="http://schemas.openxmlformats.org/officeDocument/2006/relationships/image" Target="../media/image2.png"/><Relationship Id="rId2" Type="http://schemas.openxmlformats.org/officeDocument/2006/relationships/tags" Target="../tags/tag15.xml"/><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notesSlide" Target="../notesSlides/notesSlide15.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media" Target="../media/media16.mp4"/><Relationship Id="rId7" Type="http://schemas.openxmlformats.org/officeDocument/2006/relationships/image" Target="../media/image2.png"/><Relationship Id="rId2" Type="http://schemas.openxmlformats.org/officeDocument/2006/relationships/tags" Target="../tags/tag16.xml"/><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notesSlide" Target="../notesSlides/notesSlide16.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7.mp4"/><Relationship Id="rId7" Type="http://schemas.openxmlformats.org/officeDocument/2006/relationships/image" Target="../media/image24.png"/><Relationship Id="rId2" Type="http://schemas.openxmlformats.org/officeDocument/2006/relationships/tags" Target="../tags/tag17.xml"/><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notesSlide" Target="../notesSlides/notesSlide17.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17.mp4"/><Relationship Id="rId7" Type="http://schemas.openxmlformats.org/officeDocument/2006/relationships/image" Target="../media/image28.png"/><Relationship Id="rId2" Type="http://schemas.openxmlformats.org/officeDocument/2006/relationships/tags" Target="../tags/tag18.xml"/><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notesSlide" Target="../notesSlides/notesSlide18.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8.mp4"/><Relationship Id="rId7" Type="http://schemas.openxmlformats.org/officeDocument/2006/relationships/image" Target="../media/image32.png"/><Relationship Id="rId2" Type="http://schemas.openxmlformats.org/officeDocument/2006/relationships/tags" Target="../tags/tag19.xml"/><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notesSlide" Target="../notesSlides/notesSlide19.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media" Target="../media/media19.mp4"/><Relationship Id="rId2" Type="http://schemas.openxmlformats.org/officeDocument/2006/relationships/tags" Target="../tags/tag20.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tags" Target="../tags/tag4.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8.mp4"/><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27810" y="1157680"/>
            <a:ext cx="8773577" cy="1196921"/>
          </a:xfrm>
          <a:prstGeom prst="rect">
            <a:avLst/>
          </a:prstGeom>
        </p:spPr>
        <p:txBody>
          <a:bodyPr wrap="square" lIns="91425" tIns="91425" rIns="91425" bIns="91425" anchor="b"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Visualizing Global </a:t>
            </a:r>
            <a:br>
              <a:rPr lang="en-GB" dirty="0">
                <a:solidFill>
                  <a:schemeClr val="accent1">
                    <a:lumMod val="75000"/>
                  </a:schemeClr>
                </a:solidFill>
                <a:latin typeface="Adobe Garamond Pro" panose="02020502060506020403" pitchFamily="18" charset="0"/>
              </a:rPr>
            </a:br>
            <a:r>
              <a:rPr lang="en-GB" dirty="0">
                <a:solidFill>
                  <a:schemeClr val="accent1">
                    <a:lumMod val="75000"/>
                  </a:schemeClr>
                </a:solidFill>
                <a:latin typeface="Adobe Garamond Pro" panose="02020502060506020403" pitchFamily="18" charset="0"/>
              </a:rPr>
              <a:t>Happiness</a:t>
            </a:r>
          </a:p>
        </p:txBody>
      </p:sp>
      <p:sp>
        <p:nvSpPr>
          <p:cNvPr id="55" name="Shape 55"/>
          <p:cNvSpPr txBox="1">
            <a:spLocks noGrp="1"/>
          </p:cNvSpPr>
          <p:nvPr>
            <p:ph type="subTitle" idx="1"/>
          </p:nvPr>
        </p:nvSpPr>
        <p:spPr>
          <a:xfrm>
            <a:off x="236199" y="3243834"/>
            <a:ext cx="8520600" cy="1595400"/>
          </a:xfrm>
          <a:prstGeom prst="rect">
            <a:avLst/>
          </a:prstGeom>
        </p:spPr>
        <p:txBody>
          <a:bodyPr wrap="square" lIns="91425" tIns="91425" rIns="91425" bIns="91425" anchor="t" anchorCtr="0">
            <a:noAutofit/>
          </a:bodyPr>
          <a:lstStyle/>
          <a:p>
            <a:pPr marL="228600" lvl="0" algn="ctr">
              <a:spcBef>
                <a:spcPts val="0"/>
              </a:spcBef>
            </a:pPr>
            <a:r>
              <a:rPr lang="en-GB" dirty="0"/>
              <a:t>Sreya Chakrabarti </a:t>
            </a:r>
          </a:p>
          <a:p>
            <a:pPr marL="228600" lvl="0" algn="ctr">
              <a:spcBef>
                <a:spcPts val="0"/>
              </a:spcBef>
            </a:pPr>
            <a:r>
              <a:rPr lang="en-GB" dirty="0"/>
              <a:t>Varun Agarwal</a:t>
            </a:r>
          </a:p>
          <a:p>
            <a:pPr marL="228600" lvl="0" algn="ctr">
              <a:spcBef>
                <a:spcPts val="0"/>
              </a:spcBef>
            </a:pPr>
            <a:r>
              <a:rPr lang="en-GB" dirty="0"/>
              <a:t>arpitha kashyap</a:t>
            </a:r>
          </a:p>
        </p:txBody>
      </p:sp>
      <p:pic>
        <p:nvPicPr>
          <p:cNvPr id="2" name="tmpA900">
            <a:hlinkClick r:id="" action="ppaction://media"/>
            <a:extLst>
              <a:ext uri="{FF2B5EF4-FFF2-40B4-BE49-F238E27FC236}">
                <a16:creationId xmlns:a16="http://schemas.microsoft.com/office/drawing/2014/main" id="{CB8F168C-8B45-40D5-9407-EF0F1CE1D605}"/>
              </a:ext>
            </a:extLst>
          </p:cNvPr>
          <p:cNvPicPr>
            <a:picLocks noChangeAspect="1"/>
          </p:cNvPicPr>
          <p:nvPr>
            <a:videoFile r:link="rId1"/>
            <p:custDataLst>
              <p:tags r:id="rId2"/>
            </p:custDataLst>
            <p:extLst>
              <p:ext uri="{DAA4B4D4-6D71-4841-9C94-3DE7FCFB9230}">
                <p14:media xmlns:p14="http://schemas.microsoft.com/office/powerpoint/2010/main" r:embed="rId3">
                  <p14:trim end="63.9841"/>
                </p14:media>
              </p:ext>
              <p:ext uri="{42D2F446-02D8-4167-A562-619A0277C38B}">
                <p15:isNarration xmlns:p15="http://schemas.microsoft.com/office/powerpoint/2012/main" val="1"/>
              </p:ext>
            </p:extLst>
          </p:nvPr>
        </p:nvPicPr>
        <p:blipFill>
          <a:blip r:embed="rId6"/>
          <a:stretch>
            <a:fillRect/>
          </a:stretch>
        </p:blipFill>
        <p:spPr>
          <a:xfrm>
            <a:off x="8813800" y="65741"/>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90"/>
    </mc:Choice>
    <mc:Fallback xmlns="">
      <p:transition spd="slow" advTm="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pic>
        <p:nvPicPr>
          <p:cNvPr id="107" name="Shape 107" descr="17.png"/>
          <p:cNvPicPr preferRelativeResize="0"/>
          <p:nvPr/>
        </p:nvPicPr>
        <p:blipFill>
          <a:blip r:embed="rId6">
            <a:alphaModFix/>
          </a:blip>
          <a:stretch>
            <a:fillRect/>
          </a:stretch>
        </p:blipFill>
        <p:spPr>
          <a:xfrm>
            <a:off x="350106" y="572311"/>
            <a:ext cx="8098276" cy="4579075"/>
          </a:xfrm>
          <a:prstGeom prst="rect">
            <a:avLst/>
          </a:prstGeom>
          <a:noFill/>
          <a:ln>
            <a:noFill/>
          </a:ln>
        </p:spPr>
      </p:pic>
      <p:sp>
        <p:nvSpPr>
          <p:cNvPr id="2" name="TextBox 1">
            <a:extLst>
              <a:ext uri="{FF2B5EF4-FFF2-40B4-BE49-F238E27FC236}">
                <a16:creationId xmlns:a16="http://schemas.microsoft.com/office/drawing/2014/main" id="{72A28766-267E-450E-8C32-8FAB554C18F7}"/>
              </a:ext>
            </a:extLst>
          </p:cNvPr>
          <p:cNvSpPr txBox="1"/>
          <p:nvPr/>
        </p:nvSpPr>
        <p:spPr>
          <a:xfrm>
            <a:off x="1884976" y="293049"/>
            <a:ext cx="5028536" cy="369332"/>
          </a:xfrm>
          <a:prstGeom prst="rect">
            <a:avLst/>
          </a:prstGeom>
          <a:noFill/>
        </p:spPr>
        <p:txBody>
          <a:bodyPr wrap="square" rtlCol="0">
            <a:spAutoFit/>
          </a:bodyPr>
          <a:lstStyle/>
          <a:p>
            <a:pPr algn="ctr"/>
            <a:r>
              <a:rPr lang="en-US" sz="1800" b="1" dirty="0"/>
              <a:t>Happiness Scores Across the Globe (2017)</a:t>
            </a:r>
          </a:p>
        </p:txBody>
      </p:sp>
      <p:pic>
        <p:nvPicPr>
          <p:cNvPr id="3" name="tmp3FA9">
            <a:hlinkClick r:id="" action="ppaction://media"/>
            <a:extLst>
              <a:ext uri="{FF2B5EF4-FFF2-40B4-BE49-F238E27FC236}">
                <a16:creationId xmlns:a16="http://schemas.microsoft.com/office/drawing/2014/main" id="{8D7A2E85-3C3A-4BF5-BE15-186328BB36CA}"/>
              </a:ext>
            </a:extLst>
          </p:cNvPr>
          <p:cNvPicPr>
            <a:picLocks noChangeAspect="1"/>
          </p:cNvPicPr>
          <p:nvPr>
            <a:videoFile r:link="rId1"/>
            <p:custDataLst>
              <p:tags r:id="rId2"/>
            </p:custDataLst>
            <p:extLst>
              <p:ext uri="{DAA4B4D4-6D71-4841-9C94-3DE7FCFB9230}">
                <p14:media xmlns:p14="http://schemas.microsoft.com/office/powerpoint/2010/main" r:embed="rId3">
                  <p14:trim end="31.0861"/>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20"/>
    </mc:Choice>
    <mc:Fallback xmlns="">
      <p:transition spd="slow" advTm="1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pic>
        <p:nvPicPr>
          <p:cNvPr id="112" name="Shape 112"/>
          <p:cNvPicPr preferRelativeResize="0"/>
          <p:nvPr/>
        </p:nvPicPr>
        <p:blipFill>
          <a:blip r:embed="rId6">
            <a:alphaModFix/>
          </a:blip>
          <a:stretch>
            <a:fillRect/>
          </a:stretch>
        </p:blipFill>
        <p:spPr>
          <a:xfrm>
            <a:off x="283778" y="252246"/>
            <a:ext cx="4297680" cy="2286000"/>
          </a:xfrm>
          <a:prstGeom prst="rect">
            <a:avLst/>
          </a:prstGeom>
          <a:noFill/>
          <a:ln>
            <a:noFill/>
          </a:ln>
        </p:spPr>
      </p:pic>
      <p:pic>
        <p:nvPicPr>
          <p:cNvPr id="113" name="Shape 113"/>
          <p:cNvPicPr preferRelativeResize="0"/>
          <p:nvPr/>
        </p:nvPicPr>
        <p:blipFill>
          <a:blip r:embed="rId7">
            <a:alphaModFix/>
          </a:blip>
          <a:stretch>
            <a:fillRect/>
          </a:stretch>
        </p:blipFill>
        <p:spPr>
          <a:xfrm>
            <a:off x="4761500" y="252246"/>
            <a:ext cx="4297680" cy="2286000"/>
          </a:xfrm>
          <a:prstGeom prst="rect">
            <a:avLst/>
          </a:prstGeom>
          <a:noFill/>
          <a:ln>
            <a:noFill/>
          </a:ln>
        </p:spPr>
      </p:pic>
      <p:pic>
        <p:nvPicPr>
          <p:cNvPr id="114" name="Shape 114"/>
          <p:cNvPicPr preferRelativeResize="0"/>
          <p:nvPr/>
        </p:nvPicPr>
        <p:blipFill>
          <a:blip r:embed="rId8">
            <a:alphaModFix/>
          </a:blip>
          <a:stretch>
            <a:fillRect/>
          </a:stretch>
        </p:blipFill>
        <p:spPr>
          <a:xfrm>
            <a:off x="283778" y="2629650"/>
            <a:ext cx="4297680" cy="2286000"/>
          </a:xfrm>
          <a:prstGeom prst="rect">
            <a:avLst/>
          </a:prstGeom>
          <a:noFill/>
          <a:ln>
            <a:noFill/>
          </a:ln>
        </p:spPr>
      </p:pic>
      <p:pic>
        <p:nvPicPr>
          <p:cNvPr id="115" name="Shape 115"/>
          <p:cNvPicPr preferRelativeResize="0"/>
          <p:nvPr/>
        </p:nvPicPr>
        <p:blipFill>
          <a:blip r:embed="rId9">
            <a:alphaModFix/>
          </a:blip>
          <a:stretch>
            <a:fillRect/>
          </a:stretch>
        </p:blipFill>
        <p:spPr>
          <a:xfrm>
            <a:off x="4761500" y="2629650"/>
            <a:ext cx="4297680" cy="2286000"/>
          </a:xfrm>
          <a:prstGeom prst="rect">
            <a:avLst/>
          </a:prstGeom>
          <a:noFill/>
          <a:ln>
            <a:noFill/>
          </a:ln>
        </p:spPr>
      </p:pic>
      <p:pic>
        <p:nvPicPr>
          <p:cNvPr id="4" name="tmpEA3F">
            <a:hlinkClick r:id="" action="ppaction://media"/>
            <a:extLst>
              <a:ext uri="{FF2B5EF4-FFF2-40B4-BE49-F238E27FC236}">
                <a16:creationId xmlns:a16="http://schemas.microsoft.com/office/drawing/2014/main" id="{C4E2B35B-1E06-4A5E-9C5D-34E83724DAF6}"/>
              </a:ext>
            </a:extLst>
          </p:cNvPr>
          <p:cNvPicPr>
            <a:picLocks noChangeAspect="1"/>
          </p:cNvPicPr>
          <p:nvPr>
            <a:videoFile r:link="rId1"/>
            <p:custDataLst>
              <p:tags r:id="rId2"/>
            </p:custDataLst>
            <p:extLst>
              <p:ext uri="{DAA4B4D4-6D71-4841-9C94-3DE7FCFB9230}">
                <p14:media xmlns:p14="http://schemas.microsoft.com/office/powerpoint/2010/main" r:embed="rId3">
                  <p14:trim end="78.1859"/>
                </p14:media>
              </p:ext>
              <p:ext uri="{42D2F446-02D8-4167-A562-619A0277C38B}">
                <p15:isNarration xmlns:p15="http://schemas.microsoft.com/office/powerpoint/2012/main" val="1"/>
              </p:ext>
            </p:extLst>
          </p:nvPr>
        </p:nvPicPr>
        <p:blipFill>
          <a:blip r:embed="rId10"/>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619"/>
    </mc:Choice>
    <mc:Fallback xmlns="">
      <p:transition spd="slow" advTm="14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pic>
        <p:nvPicPr>
          <p:cNvPr id="120" name="Shape 120"/>
          <p:cNvPicPr preferRelativeResize="0"/>
          <p:nvPr/>
        </p:nvPicPr>
        <p:blipFill>
          <a:blip r:embed="rId6">
            <a:alphaModFix/>
          </a:blip>
          <a:stretch>
            <a:fillRect/>
          </a:stretch>
        </p:blipFill>
        <p:spPr>
          <a:xfrm>
            <a:off x="379988" y="283780"/>
            <a:ext cx="4297680" cy="2286000"/>
          </a:xfrm>
          <a:prstGeom prst="rect">
            <a:avLst/>
          </a:prstGeom>
          <a:noFill/>
          <a:ln>
            <a:noFill/>
          </a:ln>
        </p:spPr>
      </p:pic>
      <p:pic>
        <p:nvPicPr>
          <p:cNvPr id="121" name="Shape 121"/>
          <p:cNvPicPr preferRelativeResize="0"/>
          <p:nvPr/>
        </p:nvPicPr>
        <p:blipFill>
          <a:blip r:embed="rId7">
            <a:alphaModFix/>
          </a:blip>
          <a:stretch>
            <a:fillRect/>
          </a:stretch>
        </p:blipFill>
        <p:spPr>
          <a:xfrm>
            <a:off x="4749859" y="283780"/>
            <a:ext cx="4297680" cy="2286000"/>
          </a:xfrm>
          <a:prstGeom prst="rect">
            <a:avLst/>
          </a:prstGeom>
          <a:noFill/>
          <a:ln>
            <a:noFill/>
          </a:ln>
        </p:spPr>
      </p:pic>
      <p:pic>
        <p:nvPicPr>
          <p:cNvPr id="122" name="Shape 122"/>
          <p:cNvPicPr preferRelativeResize="0"/>
          <p:nvPr/>
        </p:nvPicPr>
        <p:blipFill>
          <a:blip r:embed="rId8">
            <a:alphaModFix/>
          </a:blip>
          <a:stretch>
            <a:fillRect/>
          </a:stretch>
        </p:blipFill>
        <p:spPr>
          <a:xfrm>
            <a:off x="2528828" y="2732893"/>
            <a:ext cx="4297680" cy="2286000"/>
          </a:xfrm>
          <a:prstGeom prst="rect">
            <a:avLst/>
          </a:prstGeom>
          <a:noFill/>
          <a:ln>
            <a:noFill/>
          </a:ln>
        </p:spPr>
      </p:pic>
      <p:pic>
        <p:nvPicPr>
          <p:cNvPr id="2" name="tmp46E7">
            <a:hlinkClick r:id="" action="ppaction://media"/>
            <a:extLst>
              <a:ext uri="{FF2B5EF4-FFF2-40B4-BE49-F238E27FC236}">
                <a16:creationId xmlns:a16="http://schemas.microsoft.com/office/drawing/2014/main" id="{21F4930D-0033-412D-9F8A-B4984D0B0436}"/>
              </a:ext>
            </a:extLst>
          </p:cNvPr>
          <p:cNvPicPr>
            <a:picLocks noChangeAspect="1"/>
          </p:cNvPicPr>
          <p:nvPr>
            <a:videoFile r:link="rId1"/>
            <p:custDataLst>
              <p:tags r:id="rId2"/>
            </p:custDataLst>
            <p:extLst>
              <p:ext uri="{DAA4B4D4-6D71-4841-9C94-3DE7FCFB9230}">
                <p14:media xmlns:p14="http://schemas.microsoft.com/office/powerpoint/2010/main" r:embed="rId3">
                  <p14:trim end="47.1678"/>
                </p14:media>
              </p:ext>
              <p:ext uri="{42D2F446-02D8-4167-A562-619A0277C38B}">
                <p15:isNarration xmlns:p15="http://schemas.microsoft.com/office/powerpoint/2012/main" val="1"/>
              </p:ext>
            </p:extLst>
          </p:nvPr>
        </p:nvPicPr>
        <p:blipFill>
          <a:blip r:embed="rId9"/>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99"/>
    </mc:Choice>
    <mc:Fallback xmlns="">
      <p:transition spd="slow" advTm="13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pic>
        <p:nvPicPr>
          <p:cNvPr id="127" name="Shape 127" descr="fig_1.png"/>
          <p:cNvPicPr preferRelativeResize="0"/>
          <p:nvPr/>
        </p:nvPicPr>
        <p:blipFill>
          <a:blip r:embed="rId6">
            <a:alphaModFix/>
          </a:blip>
          <a:stretch>
            <a:fillRect/>
          </a:stretch>
        </p:blipFill>
        <p:spPr>
          <a:xfrm>
            <a:off x="122074" y="1048407"/>
            <a:ext cx="4371097" cy="3613168"/>
          </a:xfrm>
          <a:prstGeom prst="rect">
            <a:avLst/>
          </a:prstGeom>
          <a:noFill/>
          <a:ln>
            <a:noFill/>
          </a:ln>
        </p:spPr>
      </p:pic>
      <p:pic>
        <p:nvPicPr>
          <p:cNvPr id="128" name="Shape 128" descr="fig_2.png"/>
          <p:cNvPicPr preferRelativeResize="0"/>
          <p:nvPr/>
        </p:nvPicPr>
        <p:blipFill>
          <a:blip r:embed="rId7">
            <a:alphaModFix/>
          </a:blip>
          <a:stretch>
            <a:fillRect/>
          </a:stretch>
        </p:blipFill>
        <p:spPr>
          <a:xfrm>
            <a:off x="4642945" y="1049695"/>
            <a:ext cx="4370832" cy="4011036"/>
          </a:xfrm>
          <a:prstGeom prst="rect">
            <a:avLst/>
          </a:prstGeom>
          <a:noFill/>
          <a:ln>
            <a:noFill/>
          </a:ln>
        </p:spPr>
      </p:pic>
      <p:sp>
        <p:nvSpPr>
          <p:cNvPr id="129" name="Shape 129"/>
          <p:cNvSpPr txBox="1"/>
          <p:nvPr/>
        </p:nvSpPr>
        <p:spPr>
          <a:xfrm>
            <a:off x="400809" y="233514"/>
            <a:ext cx="8158200" cy="697500"/>
          </a:xfrm>
          <a:prstGeom prst="rect">
            <a:avLst/>
          </a:prstGeom>
          <a:noFill/>
          <a:ln>
            <a:noFill/>
          </a:ln>
        </p:spPr>
        <p:txBody>
          <a:bodyPr wrap="square" lIns="91425" tIns="91425" rIns="91425" bIns="91425" anchor="t" anchorCtr="0">
            <a:noAutofit/>
          </a:bodyPr>
          <a:lstStyle/>
          <a:p>
            <a:pPr lvl="0" algn="ctr">
              <a:spcBef>
                <a:spcPts val="0"/>
              </a:spcBef>
              <a:buNone/>
            </a:pPr>
            <a:r>
              <a:rPr lang="en-GB" sz="2800" b="1" dirty="0">
                <a:solidFill>
                  <a:schemeClr val="accent1">
                    <a:lumMod val="75000"/>
                  </a:schemeClr>
                </a:solidFill>
                <a:latin typeface="Adobe Garamond Pro" panose="02020502060506020403" pitchFamily="18" charset="0"/>
              </a:rPr>
              <a:t>Decrease of Happiness Score from 2015 to 2017</a:t>
            </a:r>
          </a:p>
        </p:txBody>
      </p:sp>
      <p:pic>
        <p:nvPicPr>
          <p:cNvPr id="3" name="tmpBAD7">
            <a:hlinkClick r:id="" action="ppaction://media"/>
            <a:extLst>
              <a:ext uri="{FF2B5EF4-FFF2-40B4-BE49-F238E27FC236}">
                <a16:creationId xmlns:a16="http://schemas.microsoft.com/office/drawing/2014/main" id="{C9A4D59C-2790-4543-9B30-3DCDB856F887}"/>
              </a:ext>
            </a:extLst>
          </p:cNvPr>
          <p:cNvPicPr>
            <a:picLocks noChangeAspect="1"/>
          </p:cNvPicPr>
          <p:nvPr>
            <a:videoFile r:link="rId1"/>
            <p:custDataLst>
              <p:tags r:id="rId2"/>
            </p:custDataLst>
            <p:extLst>
              <p:ext uri="{DAA4B4D4-6D71-4841-9C94-3DE7FCFB9230}">
                <p14:media xmlns:p14="http://schemas.microsoft.com/office/powerpoint/2010/main" r:embed="rId3">
                  <p14:trim end="34.6"/>
                </p14:media>
              </p:ext>
              <p:ext uri="{42D2F446-02D8-4167-A562-619A0277C38B}">
                <p15:isNarration xmlns:p15="http://schemas.microsoft.com/office/powerpoint/2012/main" val="1"/>
              </p:ext>
            </p:extLst>
          </p:nvPr>
        </p:nvPicPr>
        <p:blipFill>
          <a:blip r:embed="rId8"/>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432"/>
    </mc:Choice>
    <mc:Fallback xmlns="">
      <p:transition spd="slow" advTm="15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pic>
        <p:nvPicPr>
          <p:cNvPr id="134" name="Shape 134" descr="fig_3.png"/>
          <p:cNvPicPr preferRelativeResize="0"/>
          <p:nvPr/>
        </p:nvPicPr>
        <p:blipFill>
          <a:blip r:embed="rId6">
            <a:alphaModFix/>
          </a:blip>
          <a:stretch>
            <a:fillRect/>
          </a:stretch>
        </p:blipFill>
        <p:spPr>
          <a:xfrm>
            <a:off x="182750" y="709675"/>
            <a:ext cx="3198850" cy="2597025"/>
          </a:xfrm>
          <a:prstGeom prst="rect">
            <a:avLst/>
          </a:prstGeom>
          <a:noFill/>
          <a:ln>
            <a:noFill/>
          </a:ln>
        </p:spPr>
      </p:pic>
      <p:pic>
        <p:nvPicPr>
          <p:cNvPr id="135" name="Shape 135" descr="fig_4.png"/>
          <p:cNvPicPr preferRelativeResize="0"/>
          <p:nvPr/>
        </p:nvPicPr>
        <p:blipFill>
          <a:blip r:embed="rId7">
            <a:alphaModFix/>
          </a:blip>
          <a:stretch>
            <a:fillRect/>
          </a:stretch>
        </p:blipFill>
        <p:spPr>
          <a:xfrm>
            <a:off x="5561558" y="633875"/>
            <a:ext cx="3400442" cy="2597025"/>
          </a:xfrm>
          <a:prstGeom prst="rect">
            <a:avLst/>
          </a:prstGeom>
          <a:noFill/>
          <a:ln>
            <a:noFill/>
          </a:ln>
        </p:spPr>
      </p:pic>
      <p:sp>
        <p:nvSpPr>
          <p:cNvPr id="136" name="Shape 136"/>
          <p:cNvSpPr txBox="1"/>
          <p:nvPr/>
        </p:nvSpPr>
        <p:spPr>
          <a:xfrm>
            <a:off x="3700050" y="709675"/>
            <a:ext cx="7327200" cy="855000"/>
          </a:xfrm>
          <a:prstGeom prst="rect">
            <a:avLst/>
          </a:prstGeom>
          <a:noFill/>
          <a:ln>
            <a:noFill/>
          </a:ln>
        </p:spPr>
        <p:txBody>
          <a:bodyPr wrap="square" lIns="91425" tIns="91425" rIns="91425" bIns="91425" anchor="t" anchorCtr="0">
            <a:noAutofit/>
          </a:bodyPr>
          <a:lstStyle/>
          <a:p>
            <a:pPr lvl="0">
              <a:spcBef>
                <a:spcPts val="0"/>
              </a:spcBef>
              <a:buNone/>
            </a:pPr>
            <a:endParaRPr dirty="0"/>
          </a:p>
        </p:txBody>
      </p:sp>
      <p:pic>
        <p:nvPicPr>
          <p:cNvPr id="138" name="Shape 138" descr="fig_5.png"/>
          <p:cNvPicPr preferRelativeResize="0"/>
          <p:nvPr/>
        </p:nvPicPr>
        <p:blipFill>
          <a:blip r:embed="rId8">
            <a:alphaModFix/>
          </a:blip>
          <a:stretch>
            <a:fillRect/>
          </a:stretch>
        </p:blipFill>
        <p:spPr>
          <a:xfrm>
            <a:off x="2940392" y="2778574"/>
            <a:ext cx="3380825" cy="2364926"/>
          </a:xfrm>
          <a:prstGeom prst="rect">
            <a:avLst/>
          </a:prstGeom>
          <a:noFill/>
          <a:ln>
            <a:noFill/>
          </a:ln>
        </p:spPr>
      </p:pic>
      <p:sp>
        <p:nvSpPr>
          <p:cNvPr id="7" name="Shape 129">
            <a:extLst>
              <a:ext uri="{FF2B5EF4-FFF2-40B4-BE49-F238E27FC236}">
                <a16:creationId xmlns:a16="http://schemas.microsoft.com/office/drawing/2014/main" id="{01917CAF-319B-4AD4-A476-9AEB817B152D}"/>
              </a:ext>
            </a:extLst>
          </p:cNvPr>
          <p:cNvSpPr txBox="1"/>
          <p:nvPr/>
        </p:nvSpPr>
        <p:spPr>
          <a:xfrm>
            <a:off x="392479" y="76195"/>
            <a:ext cx="8158200" cy="697500"/>
          </a:xfrm>
          <a:prstGeom prst="rect">
            <a:avLst/>
          </a:prstGeom>
          <a:noFill/>
          <a:ln>
            <a:noFill/>
          </a:ln>
        </p:spPr>
        <p:txBody>
          <a:bodyPr wrap="square" lIns="91425" tIns="91425" rIns="91425" bIns="91425" anchor="t" anchorCtr="0">
            <a:noAutofit/>
          </a:bodyPr>
          <a:lstStyle/>
          <a:p>
            <a:pPr lvl="0" algn="ctr">
              <a:spcBef>
                <a:spcPts val="0"/>
              </a:spcBef>
              <a:buNone/>
            </a:pPr>
            <a:r>
              <a:rPr lang="en-GB" sz="2800" b="1" dirty="0">
                <a:solidFill>
                  <a:schemeClr val="accent1">
                    <a:lumMod val="75000"/>
                  </a:schemeClr>
                </a:solidFill>
                <a:latin typeface="Adobe Garamond Pro" panose="02020502060506020403" pitchFamily="18" charset="0"/>
              </a:rPr>
              <a:t>Increase of Happiness Score from 2015 to 2017</a:t>
            </a:r>
          </a:p>
        </p:txBody>
      </p:sp>
      <p:pic>
        <p:nvPicPr>
          <p:cNvPr id="2" name="tmp5BBC">
            <a:hlinkClick r:id="" action="ppaction://media"/>
            <a:extLst>
              <a:ext uri="{FF2B5EF4-FFF2-40B4-BE49-F238E27FC236}">
                <a16:creationId xmlns:a16="http://schemas.microsoft.com/office/drawing/2014/main" id="{8B69264B-B2BC-4522-A5D6-85D8EAA9D2EA}"/>
              </a:ext>
            </a:extLst>
          </p:cNvPr>
          <p:cNvPicPr>
            <a:picLocks noChangeAspect="1"/>
          </p:cNvPicPr>
          <p:nvPr>
            <a:videoFile r:link="rId1"/>
            <p:custDataLst>
              <p:tags r:id="rId2"/>
            </p:custDataLst>
            <p:extLst>
              <p:ext uri="{DAA4B4D4-6D71-4841-9C94-3DE7FCFB9230}">
                <p14:media xmlns:p14="http://schemas.microsoft.com/office/powerpoint/2010/main" r:embed="rId3">
                  <p14:trim end="69.8072"/>
                </p14:media>
              </p:ext>
              <p:ext uri="{42D2F446-02D8-4167-A562-619A0277C38B}">
                <p15:isNarration xmlns:p15="http://schemas.microsoft.com/office/powerpoint/2012/main" val="1"/>
              </p:ext>
            </p:extLst>
          </p:nvPr>
        </p:nvPicPr>
        <p:blipFill>
          <a:blip r:embed="rId9"/>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54"/>
    </mc:Choice>
    <mc:Fallback xmlns="">
      <p:transition spd="slow" advTm="13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42"/>
        <p:cNvGrpSpPr/>
        <p:nvPr/>
      </p:nvGrpSpPr>
      <p:grpSpPr>
        <a:xfrm>
          <a:off x="0" y="0"/>
          <a:ext cx="0" cy="0"/>
          <a:chOff x="0" y="0"/>
          <a:chExt cx="0" cy="0"/>
        </a:xfrm>
      </p:grpSpPr>
      <p:pic>
        <p:nvPicPr>
          <p:cNvPr id="143" name="Shape 143"/>
          <p:cNvPicPr preferRelativeResize="0"/>
          <p:nvPr/>
        </p:nvPicPr>
        <p:blipFill>
          <a:blip r:embed="rId6">
            <a:alphaModFix/>
          </a:blip>
          <a:stretch>
            <a:fillRect/>
          </a:stretch>
        </p:blipFill>
        <p:spPr>
          <a:xfrm>
            <a:off x="1342663" y="190500"/>
            <a:ext cx="5915025" cy="4953000"/>
          </a:xfrm>
          <a:prstGeom prst="rect">
            <a:avLst/>
          </a:prstGeom>
          <a:noFill/>
          <a:ln>
            <a:noFill/>
          </a:ln>
        </p:spPr>
      </p:pic>
      <p:pic>
        <p:nvPicPr>
          <p:cNvPr id="4" name="tmp9DC0">
            <a:hlinkClick r:id="" action="ppaction://media"/>
            <a:extLst>
              <a:ext uri="{FF2B5EF4-FFF2-40B4-BE49-F238E27FC236}">
                <a16:creationId xmlns:a16="http://schemas.microsoft.com/office/drawing/2014/main" id="{6E9F90C3-2F0E-4CCE-927E-397951951402}"/>
              </a:ext>
            </a:extLst>
          </p:cNvPr>
          <p:cNvPicPr>
            <a:picLocks noChangeAspect="1"/>
          </p:cNvPicPr>
          <p:nvPr>
            <a:videoFile r:link="rId1"/>
            <p:custDataLst>
              <p:tags r:id="rId2"/>
            </p:custDataLst>
            <p:extLst>
              <p:ext uri="{DAA4B4D4-6D71-4841-9C94-3DE7FCFB9230}">
                <p14:media xmlns:p14="http://schemas.microsoft.com/office/powerpoint/2010/main" r:embed="rId3">
                  <p14:trim end="43.9333"/>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755"/>
    </mc:Choice>
    <mc:Fallback xmlns="">
      <p:transition spd="slow" advTm="1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pic>
        <p:nvPicPr>
          <p:cNvPr id="148" name="Shape 148"/>
          <p:cNvPicPr preferRelativeResize="0"/>
          <p:nvPr/>
        </p:nvPicPr>
        <p:blipFill>
          <a:blip r:embed="rId6">
            <a:alphaModFix/>
          </a:blip>
          <a:stretch>
            <a:fillRect/>
          </a:stretch>
        </p:blipFill>
        <p:spPr>
          <a:xfrm>
            <a:off x="779963" y="205606"/>
            <a:ext cx="6524625" cy="4953000"/>
          </a:xfrm>
          <a:prstGeom prst="rect">
            <a:avLst/>
          </a:prstGeom>
          <a:noFill/>
          <a:ln>
            <a:noFill/>
          </a:ln>
        </p:spPr>
      </p:pic>
      <p:pic>
        <p:nvPicPr>
          <p:cNvPr id="3" name="tmp93BB">
            <a:hlinkClick r:id="" action="ppaction://media"/>
            <a:extLst>
              <a:ext uri="{FF2B5EF4-FFF2-40B4-BE49-F238E27FC236}">
                <a16:creationId xmlns:a16="http://schemas.microsoft.com/office/drawing/2014/main" id="{13E97347-7A4C-48A2-B2A1-DFBF534568D0}"/>
              </a:ext>
            </a:extLst>
          </p:cNvPr>
          <p:cNvPicPr>
            <a:picLocks noChangeAspect="1"/>
          </p:cNvPicPr>
          <p:nvPr>
            <a:videoFile r:link="rId1"/>
            <p:custDataLst>
              <p:tags r:id="rId2"/>
            </p:custDataLst>
            <p:extLst>
              <p:ext uri="{DAA4B4D4-6D71-4841-9C94-3DE7FCFB9230}">
                <p14:media xmlns:p14="http://schemas.microsoft.com/office/powerpoint/2010/main" r:embed="rId3">
                  <p14:trim end="46.0884"/>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744"/>
    </mc:Choice>
    <mc:Fallback xmlns="">
      <p:transition spd="slow" advTm="14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pic>
        <p:nvPicPr>
          <p:cNvPr id="153" name="Shape 153" descr="bar1.png"/>
          <p:cNvPicPr preferRelativeResize="0"/>
          <p:nvPr/>
        </p:nvPicPr>
        <p:blipFill>
          <a:blip r:embed="rId6">
            <a:alphaModFix/>
          </a:blip>
          <a:stretch>
            <a:fillRect/>
          </a:stretch>
        </p:blipFill>
        <p:spPr>
          <a:xfrm>
            <a:off x="204951" y="102476"/>
            <a:ext cx="4114800" cy="2468880"/>
          </a:xfrm>
          <a:prstGeom prst="rect">
            <a:avLst/>
          </a:prstGeom>
          <a:noFill/>
          <a:ln>
            <a:noFill/>
          </a:ln>
        </p:spPr>
      </p:pic>
      <p:pic>
        <p:nvPicPr>
          <p:cNvPr id="154" name="Shape 154" descr="bar2.png"/>
          <p:cNvPicPr preferRelativeResize="0"/>
          <p:nvPr/>
        </p:nvPicPr>
        <p:blipFill>
          <a:blip r:embed="rId7">
            <a:alphaModFix/>
          </a:blip>
          <a:stretch>
            <a:fillRect/>
          </a:stretch>
        </p:blipFill>
        <p:spPr>
          <a:xfrm>
            <a:off x="4799948" y="102476"/>
            <a:ext cx="4114800" cy="2468880"/>
          </a:xfrm>
          <a:prstGeom prst="rect">
            <a:avLst/>
          </a:prstGeom>
          <a:noFill/>
          <a:ln>
            <a:noFill/>
          </a:ln>
        </p:spPr>
      </p:pic>
      <p:pic>
        <p:nvPicPr>
          <p:cNvPr id="155" name="Shape 155" descr="bar3.png"/>
          <p:cNvPicPr preferRelativeResize="0"/>
          <p:nvPr/>
        </p:nvPicPr>
        <p:blipFill>
          <a:blip r:embed="rId8">
            <a:alphaModFix/>
          </a:blip>
          <a:stretch>
            <a:fillRect/>
          </a:stretch>
        </p:blipFill>
        <p:spPr>
          <a:xfrm>
            <a:off x="204951" y="2674620"/>
            <a:ext cx="4114800" cy="2468880"/>
          </a:xfrm>
          <a:prstGeom prst="rect">
            <a:avLst/>
          </a:prstGeom>
          <a:noFill/>
          <a:ln>
            <a:noFill/>
          </a:ln>
        </p:spPr>
      </p:pic>
      <p:pic>
        <p:nvPicPr>
          <p:cNvPr id="156" name="Shape 156" descr="bar4.png"/>
          <p:cNvPicPr preferRelativeResize="0"/>
          <p:nvPr/>
        </p:nvPicPr>
        <p:blipFill>
          <a:blip r:embed="rId9">
            <a:alphaModFix/>
          </a:blip>
          <a:stretch>
            <a:fillRect/>
          </a:stretch>
        </p:blipFill>
        <p:spPr>
          <a:xfrm>
            <a:off x="4799948" y="2674620"/>
            <a:ext cx="4114800" cy="2468880"/>
          </a:xfrm>
          <a:prstGeom prst="rect">
            <a:avLst/>
          </a:prstGeom>
          <a:noFill/>
          <a:ln>
            <a:noFill/>
          </a:ln>
        </p:spPr>
      </p:pic>
      <p:pic>
        <p:nvPicPr>
          <p:cNvPr id="3" name="tmp7454">
            <a:hlinkClick r:id="" action="ppaction://media"/>
            <a:extLst>
              <a:ext uri="{FF2B5EF4-FFF2-40B4-BE49-F238E27FC236}">
                <a16:creationId xmlns:a16="http://schemas.microsoft.com/office/drawing/2014/main" id="{3AAFB693-7D96-44DD-896E-F9047E1AE041}"/>
              </a:ext>
            </a:extLst>
          </p:cNvPr>
          <p:cNvPicPr>
            <a:picLocks noChangeAspect="1"/>
          </p:cNvPicPr>
          <p:nvPr>
            <a:videoFile r:link="rId1"/>
            <p:custDataLst>
              <p:tags r:id="rId2"/>
            </p:custDataLst>
            <p:extLst>
              <p:ext uri="{DAA4B4D4-6D71-4841-9C94-3DE7FCFB9230}">
                <p14:media xmlns:p14="http://schemas.microsoft.com/office/powerpoint/2010/main" r:embed="rId3">
                  <p14:trim end="14430.3333"/>
                </p14:media>
              </p:ext>
              <p:ext uri="{42D2F446-02D8-4167-A562-619A0277C38B}">
                <p15:isNarration xmlns:p15="http://schemas.microsoft.com/office/powerpoint/2012/main" val="1"/>
              </p:ext>
            </p:extLst>
          </p:nvPr>
        </p:nvPicPr>
        <p:blipFill>
          <a:blip r:embed="rId10"/>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93"/>
    </mc:Choice>
    <mc:Fallback xmlns="">
      <p:transition spd="slow" advTm="15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pic>
        <p:nvPicPr>
          <p:cNvPr id="161" name="Shape 161" descr="bar5.png"/>
          <p:cNvPicPr preferRelativeResize="0"/>
          <p:nvPr/>
        </p:nvPicPr>
        <p:blipFill>
          <a:blip r:embed="rId6">
            <a:alphaModFix/>
          </a:blip>
          <a:stretch>
            <a:fillRect/>
          </a:stretch>
        </p:blipFill>
        <p:spPr>
          <a:xfrm>
            <a:off x="275897" y="134007"/>
            <a:ext cx="4114800" cy="2468880"/>
          </a:xfrm>
          <a:prstGeom prst="rect">
            <a:avLst/>
          </a:prstGeom>
          <a:noFill/>
          <a:ln>
            <a:noFill/>
          </a:ln>
        </p:spPr>
      </p:pic>
      <p:pic>
        <p:nvPicPr>
          <p:cNvPr id="162" name="Shape 162" descr="bar6.png"/>
          <p:cNvPicPr preferRelativeResize="0"/>
          <p:nvPr/>
        </p:nvPicPr>
        <p:blipFill>
          <a:blip r:embed="rId7">
            <a:alphaModFix/>
          </a:blip>
          <a:stretch>
            <a:fillRect/>
          </a:stretch>
        </p:blipFill>
        <p:spPr>
          <a:xfrm>
            <a:off x="4627459" y="134007"/>
            <a:ext cx="4114800" cy="2468880"/>
          </a:xfrm>
          <a:prstGeom prst="rect">
            <a:avLst/>
          </a:prstGeom>
          <a:noFill/>
          <a:ln>
            <a:noFill/>
          </a:ln>
        </p:spPr>
      </p:pic>
      <p:pic>
        <p:nvPicPr>
          <p:cNvPr id="163" name="Shape 163" descr="bar7.png"/>
          <p:cNvPicPr preferRelativeResize="0"/>
          <p:nvPr/>
        </p:nvPicPr>
        <p:blipFill>
          <a:blip r:embed="rId8">
            <a:alphaModFix/>
          </a:blip>
          <a:stretch>
            <a:fillRect/>
          </a:stretch>
        </p:blipFill>
        <p:spPr>
          <a:xfrm>
            <a:off x="275897" y="2674620"/>
            <a:ext cx="4114800" cy="2468880"/>
          </a:xfrm>
          <a:prstGeom prst="rect">
            <a:avLst/>
          </a:prstGeom>
          <a:noFill/>
          <a:ln>
            <a:noFill/>
          </a:ln>
        </p:spPr>
      </p:pic>
      <p:pic>
        <p:nvPicPr>
          <p:cNvPr id="164" name="Shape 164" descr="bar8.png"/>
          <p:cNvPicPr preferRelativeResize="0"/>
          <p:nvPr/>
        </p:nvPicPr>
        <p:blipFill>
          <a:blip r:embed="rId9">
            <a:alphaModFix/>
          </a:blip>
          <a:stretch>
            <a:fillRect/>
          </a:stretch>
        </p:blipFill>
        <p:spPr>
          <a:xfrm>
            <a:off x="4627459" y="2674620"/>
            <a:ext cx="4114800" cy="2468880"/>
          </a:xfrm>
          <a:prstGeom prst="rect">
            <a:avLst/>
          </a:prstGeom>
          <a:noFill/>
          <a:ln>
            <a:noFill/>
          </a:ln>
        </p:spPr>
      </p:pic>
      <p:pic>
        <p:nvPicPr>
          <p:cNvPr id="3" name="tmp7454">
            <a:hlinkClick r:id="" action="ppaction://media"/>
            <a:extLst>
              <a:ext uri="{FF2B5EF4-FFF2-40B4-BE49-F238E27FC236}">
                <a16:creationId xmlns:a16="http://schemas.microsoft.com/office/drawing/2014/main" id="{21648FC6-765E-4538-B4AF-5C9210975583}"/>
              </a:ext>
            </a:extLst>
          </p:cNvPr>
          <p:cNvPicPr>
            <a:picLocks noChangeAspect="1"/>
          </p:cNvPicPr>
          <p:nvPr>
            <a:videoFile r:link="rId1"/>
            <p:custDataLst>
              <p:tags r:id="rId2"/>
            </p:custDataLst>
            <p:extLst>
              <p:ext uri="{DAA4B4D4-6D71-4841-9C94-3DE7FCFB9230}">
                <p14:media xmlns:p14="http://schemas.microsoft.com/office/powerpoint/2010/main" r:embed="rId3">
                  <p14:trim st="15593" end="39.3333"/>
                </p14:media>
              </p:ext>
              <p:ext uri="{42D2F446-02D8-4167-A562-619A0277C38B}">
                <p15:isNarration xmlns:p15="http://schemas.microsoft.com/office/powerpoint/2012/main" val="1"/>
              </p:ext>
            </p:extLst>
          </p:nvPr>
        </p:nvPicPr>
        <p:blipFill>
          <a:blip r:embed="rId10"/>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90"/>
    </mc:Choice>
    <mc:Fallback xmlns="">
      <p:transition spd="slow" advTm="1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pic>
        <p:nvPicPr>
          <p:cNvPr id="169" name="Shape 169" descr="haiti.png"/>
          <p:cNvPicPr preferRelativeResize="0"/>
          <p:nvPr/>
        </p:nvPicPr>
        <p:blipFill>
          <a:blip r:embed="rId6">
            <a:alphaModFix/>
          </a:blip>
          <a:stretch>
            <a:fillRect/>
          </a:stretch>
        </p:blipFill>
        <p:spPr>
          <a:xfrm>
            <a:off x="291538" y="57806"/>
            <a:ext cx="4114800" cy="2468880"/>
          </a:xfrm>
          <a:prstGeom prst="rect">
            <a:avLst/>
          </a:prstGeom>
          <a:noFill/>
          <a:ln>
            <a:noFill/>
          </a:ln>
        </p:spPr>
      </p:pic>
      <p:pic>
        <p:nvPicPr>
          <p:cNvPr id="170" name="Shape 170" descr="Liberia.png"/>
          <p:cNvPicPr preferRelativeResize="0"/>
          <p:nvPr/>
        </p:nvPicPr>
        <p:blipFill>
          <a:blip r:embed="rId7">
            <a:alphaModFix/>
          </a:blip>
          <a:stretch>
            <a:fillRect/>
          </a:stretch>
        </p:blipFill>
        <p:spPr>
          <a:xfrm>
            <a:off x="4693118" y="57806"/>
            <a:ext cx="4114800" cy="2468880"/>
          </a:xfrm>
          <a:prstGeom prst="rect">
            <a:avLst/>
          </a:prstGeom>
          <a:noFill/>
          <a:ln>
            <a:noFill/>
          </a:ln>
        </p:spPr>
      </p:pic>
      <p:pic>
        <p:nvPicPr>
          <p:cNvPr id="171" name="Shape 171" descr="ven.png"/>
          <p:cNvPicPr preferRelativeResize="0"/>
          <p:nvPr/>
        </p:nvPicPr>
        <p:blipFill>
          <a:blip r:embed="rId8">
            <a:alphaModFix/>
          </a:blip>
          <a:stretch>
            <a:fillRect/>
          </a:stretch>
        </p:blipFill>
        <p:spPr>
          <a:xfrm>
            <a:off x="291538" y="2617893"/>
            <a:ext cx="4114800" cy="2468880"/>
          </a:xfrm>
          <a:prstGeom prst="rect">
            <a:avLst/>
          </a:prstGeom>
          <a:noFill/>
          <a:ln>
            <a:noFill/>
          </a:ln>
        </p:spPr>
      </p:pic>
      <p:pic>
        <p:nvPicPr>
          <p:cNvPr id="172" name="Shape 172" descr="zim.png"/>
          <p:cNvPicPr preferRelativeResize="0"/>
          <p:nvPr/>
        </p:nvPicPr>
        <p:blipFill>
          <a:blip r:embed="rId9">
            <a:alphaModFix/>
          </a:blip>
          <a:stretch>
            <a:fillRect/>
          </a:stretch>
        </p:blipFill>
        <p:spPr>
          <a:xfrm>
            <a:off x="4693118" y="2621279"/>
            <a:ext cx="4114800" cy="2468880"/>
          </a:xfrm>
          <a:prstGeom prst="rect">
            <a:avLst/>
          </a:prstGeom>
          <a:noFill/>
          <a:ln>
            <a:noFill/>
          </a:ln>
        </p:spPr>
      </p:pic>
      <p:pic>
        <p:nvPicPr>
          <p:cNvPr id="2" name="tmp3813">
            <a:hlinkClick r:id="" action="ppaction://media"/>
            <a:extLst>
              <a:ext uri="{FF2B5EF4-FFF2-40B4-BE49-F238E27FC236}">
                <a16:creationId xmlns:a16="http://schemas.microsoft.com/office/drawing/2014/main" id="{4E6940BC-3421-4EBE-A82E-AE470286633D}"/>
              </a:ext>
            </a:extLst>
          </p:cNvPr>
          <p:cNvPicPr>
            <a:picLocks noChangeAspect="1"/>
          </p:cNvPicPr>
          <p:nvPr>
            <a:videoFile r:link="rId1"/>
            <p:custDataLst>
              <p:tags r:id="rId2"/>
            </p:custDataLst>
            <p:extLst>
              <p:ext uri="{DAA4B4D4-6D71-4841-9C94-3DE7FCFB9230}">
                <p14:media xmlns:p14="http://schemas.microsoft.com/office/powerpoint/2010/main" r:embed="rId3">
                  <p14:trim end="51.1655"/>
                </p14:media>
              </p:ext>
              <p:ext uri="{42D2F446-02D8-4167-A562-619A0277C38B}">
                <p15:isNarration xmlns:p15="http://schemas.microsoft.com/office/powerpoint/2012/main" val="1"/>
              </p:ext>
            </p:extLst>
          </p:nvPr>
        </p:nvPicPr>
        <p:blipFill>
          <a:blip r:embed="rId10"/>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55"/>
    </mc:Choice>
    <mc:Fallback xmlns="">
      <p:transition spd="slow" advTm="1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wrap="square" lIns="91425" tIns="91425" rIns="91425" bIns="91425" anchor="t"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Motivation</a:t>
            </a:r>
          </a:p>
        </p:txBody>
      </p:sp>
      <p:sp>
        <p:nvSpPr>
          <p:cNvPr id="61" name="Shape 61"/>
          <p:cNvSpPr txBox="1">
            <a:spLocks noGrp="1"/>
          </p:cNvSpPr>
          <p:nvPr>
            <p:ph type="body" idx="1"/>
          </p:nvPr>
        </p:nvSpPr>
        <p:spPr>
          <a:xfrm>
            <a:off x="548640" y="1513201"/>
            <a:ext cx="8046720" cy="3429000"/>
          </a:xfrm>
          <a:prstGeom prst="rect">
            <a:avLst/>
          </a:prstGeom>
        </p:spPr>
        <p:txBody>
          <a:bodyPr wrap="square" lIns="91425" tIns="91425" rIns="91425" bIns="91425" anchor="t" anchorCtr="0">
            <a:noAutofit/>
          </a:bodyPr>
          <a:lstStyle/>
          <a:p>
            <a:pPr marL="285750" indent="-285750">
              <a:spcBef>
                <a:spcPts val="600"/>
              </a:spcBef>
              <a:spcAft>
                <a:spcPts val="600"/>
              </a:spcAft>
            </a:pPr>
            <a:r>
              <a:rPr lang="en-GB" dirty="0">
                <a:solidFill>
                  <a:srgbClr val="000000"/>
                </a:solidFill>
              </a:rPr>
              <a:t>One of the main motivation for the project was to get an understanding of the factors involved in the welfare of different countries</a:t>
            </a:r>
          </a:p>
          <a:p>
            <a:pPr marL="285750" indent="-285750">
              <a:spcBef>
                <a:spcPts val="600"/>
              </a:spcBef>
              <a:spcAft>
                <a:spcPts val="600"/>
              </a:spcAft>
            </a:pPr>
            <a:r>
              <a:rPr lang="en-GB" dirty="0">
                <a:solidFill>
                  <a:srgbClr val="000000"/>
                </a:solidFill>
              </a:rPr>
              <a:t>Happiness and Mental Health are important factors in many research fields. The data helped us get a lot of insights on various factors and its influence on the country's happiness rank</a:t>
            </a:r>
          </a:p>
          <a:p>
            <a:pPr marL="285750" indent="-285750">
              <a:spcBef>
                <a:spcPts val="600"/>
              </a:spcBef>
              <a:spcAft>
                <a:spcPts val="600"/>
              </a:spcAft>
            </a:pPr>
            <a:r>
              <a:rPr lang="en-GB" dirty="0">
                <a:solidFill>
                  <a:srgbClr val="000000"/>
                </a:solidFill>
              </a:rPr>
              <a:t>Happiness Scores play a major role in policy making</a:t>
            </a:r>
          </a:p>
          <a:p>
            <a:pPr marL="285750" indent="-285750">
              <a:spcBef>
                <a:spcPts val="600"/>
              </a:spcBef>
              <a:spcAft>
                <a:spcPts val="600"/>
              </a:spcAft>
            </a:pPr>
            <a:r>
              <a:rPr lang="en-GB" dirty="0">
                <a:solidFill>
                  <a:srgbClr val="000000"/>
                </a:solidFill>
              </a:rPr>
              <a:t>Variation of happiness scores across countries can help identify factors that have scope for improvement</a:t>
            </a:r>
          </a:p>
          <a:p>
            <a:pPr lvl="0">
              <a:spcBef>
                <a:spcPts val="600"/>
              </a:spcBef>
              <a:spcAft>
                <a:spcPts val="600"/>
              </a:spcAft>
              <a:buNone/>
            </a:pPr>
            <a:endParaRPr dirty="0"/>
          </a:p>
        </p:txBody>
      </p:sp>
      <p:pic>
        <p:nvPicPr>
          <p:cNvPr id="4" name="tmp116C">
            <a:hlinkClick r:id="" action="ppaction://media"/>
            <a:extLst>
              <a:ext uri="{FF2B5EF4-FFF2-40B4-BE49-F238E27FC236}">
                <a16:creationId xmlns:a16="http://schemas.microsoft.com/office/drawing/2014/main" id="{F47602C2-4F16-46AC-8E07-48623DEE088F}"/>
              </a:ext>
            </a:extLst>
          </p:cNvPr>
          <p:cNvPicPr>
            <a:picLocks noChangeAspect="1"/>
          </p:cNvPicPr>
          <p:nvPr>
            <a:videoFile r:link="rId1"/>
            <p:custDataLst>
              <p:tags r:id="rId2"/>
            </p:custDataLst>
            <p:extLst>
              <p:ext uri="{DAA4B4D4-6D71-4841-9C94-3DE7FCFB9230}">
                <p14:media xmlns:p14="http://schemas.microsoft.com/office/powerpoint/2010/main" r:embed="rId3">
                  <p14:trim end="49.3673"/>
                </p14:media>
              </p:ext>
              <p:ext uri="{42D2F446-02D8-4167-A562-619A0277C38B}">
                <p15:isNarration xmlns:p15="http://schemas.microsoft.com/office/powerpoint/2012/main" val="1"/>
              </p:ext>
            </p:extLst>
          </p:nvPr>
        </p:nvPicPr>
        <p:blipFill>
          <a:blip r:embed="rId6"/>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prstGeom prst="rect">
            <a:avLst/>
          </a:prstGeom>
        </p:spPr>
        <p:txBody>
          <a:bodyPr wrap="square" lIns="91425" tIns="91425" rIns="91425" bIns="91425" anchor="t"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Future Work</a:t>
            </a:r>
          </a:p>
        </p:txBody>
      </p:sp>
      <p:sp>
        <p:nvSpPr>
          <p:cNvPr id="178" name="Shape 178"/>
          <p:cNvSpPr txBox="1">
            <a:spLocks noGrp="1"/>
          </p:cNvSpPr>
          <p:nvPr>
            <p:ph type="body" idx="1"/>
          </p:nvPr>
        </p:nvSpPr>
        <p:spPr>
          <a:xfrm>
            <a:off x="548640" y="1227976"/>
            <a:ext cx="8046720" cy="3429000"/>
          </a:xfrm>
          <a:prstGeom prst="rect">
            <a:avLst/>
          </a:prstGeom>
        </p:spPr>
        <p:txBody>
          <a:bodyPr wrap="square" lIns="91425" tIns="91425" rIns="91425" bIns="91425" anchor="t" anchorCtr="0">
            <a:noAutofit/>
          </a:bodyPr>
          <a:lstStyle/>
          <a:p>
            <a:pPr lvl="0" rtl="0">
              <a:spcBef>
                <a:spcPts val="600"/>
              </a:spcBef>
              <a:spcAft>
                <a:spcPts val="600"/>
              </a:spcAft>
              <a:buNone/>
            </a:pPr>
            <a:endParaRPr sz="1100" dirty="0">
              <a:solidFill>
                <a:schemeClr val="dk1"/>
              </a:solidFill>
            </a:endParaRPr>
          </a:p>
          <a:p>
            <a:pPr marL="285750" indent="-285750">
              <a:spcBef>
                <a:spcPts val="600"/>
              </a:spcBef>
              <a:spcAft>
                <a:spcPts val="600"/>
              </a:spcAft>
            </a:pPr>
            <a:r>
              <a:rPr lang="en-GB" dirty="0">
                <a:solidFill>
                  <a:srgbClr val="000000"/>
                </a:solidFill>
              </a:rPr>
              <a:t>Further deep-dive into trends observable from current data</a:t>
            </a:r>
          </a:p>
          <a:p>
            <a:pPr marL="285750" indent="-285750">
              <a:spcBef>
                <a:spcPts val="600"/>
              </a:spcBef>
              <a:spcAft>
                <a:spcPts val="600"/>
              </a:spcAft>
            </a:pPr>
            <a:r>
              <a:rPr lang="en-GB" dirty="0">
                <a:solidFill>
                  <a:srgbClr val="000000"/>
                </a:solidFill>
              </a:rPr>
              <a:t>Further explore the dystopia residual factor in the dataset</a:t>
            </a:r>
          </a:p>
          <a:p>
            <a:pPr marL="285750" indent="-285750">
              <a:spcBef>
                <a:spcPts val="600"/>
              </a:spcBef>
              <a:spcAft>
                <a:spcPts val="600"/>
              </a:spcAft>
            </a:pPr>
            <a:r>
              <a:rPr lang="en-GB" dirty="0">
                <a:solidFill>
                  <a:srgbClr val="000000"/>
                </a:solidFill>
              </a:rPr>
              <a:t>To find more socio-economic factors outside the present data which can influence the happiness score of countries.</a:t>
            </a:r>
          </a:p>
          <a:p>
            <a:pPr marL="285750" indent="-285750">
              <a:spcBef>
                <a:spcPts val="600"/>
              </a:spcBef>
              <a:spcAft>
                <a:spcPts val="600"/>
              </a:spcAft>
            </a:pPr>
            <a:r>
              <a:rPr lang="en-GB" dirty="0">
                <a:solidFill>
                  <a:srgbClr val="000000"/>
                </a:solidFill>
              </a:rPr>
              <a:t>Research into luxury conveniences and contentment with lifestyle as factors  during life evaluation</a:t>
            </a:r>
          </a:p>
        </p:txBody>
      </p:sp>
      <p:pic>
        <p:nvPicPr>
          <p:cNvPr id="5" name="tmpFA0A">
            <a:hlinkClick r:id="" action="ppaction://media"/>
            <a:extLst>
              <a:ext uri="{FF2B5EF4-FFF2-40B4-BE49-F238E27FC236}">
                <a16:creationId xmlns:a16="http://schemas.microsoft.com/office/drawing/2014/main" id="{9987B4E7-150B-47EB-AB79-86BEA1C028DC}"/>
              </a:ext>
            </a:extLst>
          </p:cNvPr>
          <p:cNvPicPr>
            <a:picLocks noChangeAspect="1"/>
          </p:cNvPicPr>
          <p:nvPr>
            <a:videoFile r:link="rId1"/>
            <p:custDataLst>
              <p:tags r:id="rId2"/>
            </p:custDataLst>
            <p:extLst>
              <p:ext uri="{DAA4B4D4-6D71-4841-9C94-3DE7FCFB9230}">
                <p14:media xmlns:p14="http://schemas.microsoft.com/office/powerpoint/2010/main" r:embed="rId3">
                  <p14:trim end="29.9333"/>
                </p14:media>
              </p:ext>
              <p:ext uri="{42D2F446-02D8-4167-A562-619A0277C38B}">
                <p15:isNarration xmlns:p15="http://schemas.microsoft.com/office/powerpoint/2012/main" val="1"/>
              </p:ext>
            </p:extLst>
          </p:nvPr>
        </p:nvPicPr>
        <p:blipFill>
          <a:blip r:embed="rId6"/>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770"/>
    </mc:Choice>
    <mc:Fallback xmlns="">
      <p:transition spd="slow" advTm="1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wrap="square" lIns="91425" tIns="91425" rIns="91425" bIns="91425" anchor="t"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Relevant work and existing visualizations</a:t>
            </a:r>
          </a:p>
        </p:txBody>
      </p:sp>
      <p:sp>
        <p:nvSpPr>
          <p:cNvPr id="67" name="Shape 67"/>
          <p:cNvSpPr txBox="1">
            <a:spLocks noGrp="1"/>
          </p:cNvSpPr>
          <p:nvPr>
            <p:ph type="body" idx="1"/>
          </p:nvPr>
        </p:nvSpPr>
        <p:spPr>
          <a:xfrm>
            <a:off x="548640" y="1479645"/>
            <a:ext cx="8046720" cy="3429000"/>
          </a:xfrm>
          <a:prstGeom prst="rect">
            <a:avLst/>
          </a:prstGeom>
        </p:spPr>
        <p:txBody>
          <a:bodyPr wrap="square" lIns="91425" tIns="91425" rIns="91425" bIns="91425" anchor="t" anchorCtr="0">
            <a:noAutofit/>
          </a:bodyPr>
          <a:lstStyle/>
          <a:p>
            <a:pPr marL="285750" indent="-285750" algn="just">
              <a:spcBef>
                <a:spcPts val="600"/>
              </a:spcBef>
              <a:spcAft>
                <a:spcPts val="600"/>
              </a:spcAft>
            </a:pPr>
            <a:r>
              <a:rPr lang="en-GB" dirty="0">
                <a:solidFill>
                  <a:schemeClr val="dk1"/>
                </a:solidFill>
                <a:highlight>
                  <a:srgbClr val="FFFFFF"/>
                </a:highlight>
              </a:rPr>
              <a:t>Happiness reports of 2012 and 2013 by experts in fields of economics, psychology and survey analysis</a:t>
            </a:r>
            <a:endParaRPr lang="en-GB" dirty="0">
              <a:solidFill>
                <a:srgbClr val="222222"/>
              </a:solidFill>
              <a:highlight>
                <a:srgbClr val="FFFFFF"/>
              </a:highlight>
            </a:endParaRPr>
          </a:p>
          <a:p>
            <a:pPr marL="505206" lvl="1" indent="-285750" algn="just">
              <a:spcBef>
                <a:spcPts val="600"/>
              </a:spcBef>
              <a:spcAft>
                <a:spcPts val="600"/>
              </a:spcAft>
            </a:pPr>
            <a:r>
              <a:rPr lang="en-GB" dirty="0">
                <a:solidFill>
                  <a:srgbClr val="222222"/>
                </a:solidFill>
                <a:highlight>
                  <a:srgbClr val="FFFFFF"/>
                </a:highlight>
              </a:rPr>
              <a:t>The reports outlined the state of world happiness, causes of happiness, misery and policy implications.</a:t>
            </a:r>
          </a:p>
          <a:p>
            <a:pPr marL="285750" indent="-285750" algn="just">
              <a:spcBef>
                <a:spcPts val="600"/>
              </a:spcBef>
              <a:spcAft>
                <a:spcPts val="600"/>
              </a:spcAft>
            </a:pPr>
            <a:r>
              <a:rPr lang="en-GB" dirty="0">
                <a:solidFill>
                  <a:srgbClr val="000000"/>
                </a:solidFill>
              </a:rPr>
              <a:t>World Maps and Bar Charts have been used extensively to drill down the data</a:t>
            </a:r>
          </a:p>
          <a:p>
            <a:pPr marL="285750" indent="-285750" algn="just">
              <a:spcBef>
                <a:spcPts val="600"/>
              </a:spcBef>
              <a:spcAft>
                <a:spcPts val="600"/>
              </a:spcAft>
            </a:pPr>
            <a:r>
              <a:rPr lang="en-GB" dirty="0">
                <a:solidFill>
                  <a:srgbClr val="000000"/>
                </a:solidFill>
              </a:rPr>
              <a:t>Several kernels in Kaggle have various interesting visualizations for the same data set</a:t>
            </a:r>
          </a:p>
        </p:txBody>
      </p:sp>
      <p:pic>
        <p:nvPicPr>
          <p:cNvPr id="4" name="tmp6874">
            <a:hlinkClick r:id="" action="ppaction://media"/>
            <a:extLst>
              <a:ext uri="{FF2B5EF4-FFF2-40B4-BE49-F238E27FC236}">
                <a16:creationId xmlns:a16="http://schemas.microsoft.com/office/drawing/2014/main" id="{B6387BAE-EE78-44A7-8AF7-40423B381DB5}"/>
              </a:ext>
            </a:extLst>
          </p:cNvPr>
          <p:cNvPicPr>
            <a:picLocks noChangeAspect="1"/>
          </p:cNvPicPr>
          <p:nvPr>
            <a:videoFile r:link="rId1"/>
            <p:custDataLst>
              <p:tags r:id="rId2"/>
            </p:custDataLst>
            <p:extLst>
              <p:ext uri="{DAA4B4D4-6D71-4841-9C94-3DE7FCFB9230}">
                <p14:media xmlns:p14="http://schemas.microsoft.com/office/powerpoint/2010/main" r:embed="rId3">
                  <p14:trim end="55.0634"/>
                </p14:media>
              </p:ext>
              <p:ext uri="{42D2F446-02D8-4167-A562-619A0277C38B}">
                <p15:isNarration xmlns:p15="http://schemas.microsoft.com/office/powerpoint/2012/main" val="1"/>
              </p:ext>
            </p:extLst>
          </p:nvPr>
        </p:nvPicPr>
        <p:blipFill>
          <a:blip r:embed="rId6"/>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97"/>
    </mc:Choice>
    <mc:Fallback xmlns="">
      <p:transition spd="slow" advTm="1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wrap="square" lIns="91425" tIns="91425" rIns="91425" bIns="91425" anchor="t"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Research goals and hypothesis</a:t>
            </a:r>
          </a:p>
        </p:txBody>
      </p:sp>
      <p:sp>
        <p:nvSpPr>
          <p:cNvPr id="73" name="Shape 73"/>
          <p:cNvSpPr txBox="1">
            <a:spLocks noGrp="1"/>
          </p:cNvSpPr>
          <p:nvPr>
            <p:ph type="body" idx="1"/>
          </p:nvPr>
        </p:nvSpPr>
        <p:spPr>
          <a:xfrm>
            <a:off x="548640" y="1512526"/>
            <a:ext cx="8046720" cy="3429000"/>
          </a:xfrm>
          <a:prstGeom prst="rect">
            <a:avLst/>
          </a:prstGeom>
        </p:spPr>
        <p:txBody>
          <a:bodyPr wrap="square" lIns="91425" tIns="91425" rIns="91425" bIns="91425" anchor="t" anchorCtr="0">
            <a:noAutofit/>
          </a:bodyPr>
          <a:lstStyle/>
          <a:p>
            <a:pPr marL="285750" indent="-285750">
              <a:spcBef>
                <a:spcPts val="600"/>
              </a:spcBef>
              <a:spcAft>
                <a:spcPts val="600"/>
              </a:spcAft>
            </a:pPr>
            <a:r>
              <a:rPr lang="en-GB" dirty="0">
                <a:solidFill>
                  <a:schemeClr val="dk1"/>
                </a:solidFill>
              </a:rPr>
              <a:t>Various factors contribute to an individual’s or a nation’s happiness across the world.</a:t>
            </a:r>
          </a:p>
          <a:p>
            <a:pPr marL="285750" indent="-285750">
              <a:spcBef>
                <a:spcPts val="600"/>
              </a:spcBef>
              <a:spcAft>
                <a:spcPts val="600"/>
              </a:spcAft>
            </a:pPr>
            <a:r>
              <a:rPr lang="en-GB" dirty="0">
                <a:solidFill>
                  <a:schemeClr val="dk1"/>
                </a:solidFill>
              </a:rPr>
              <a:t>Check the economic status of individuals in a country</a:t>
            </a:r>
          </a:p>
          <a:p>
            <a:pPr marL="285750" indent="-285750">
              <a:spcBef>
                <a:spcPts val="600"/>
              </a:spcBef>
              <a:spcAft>
                <a:spcPts val="600"/>
              </a:spcAft>
            </a:pPr>
            <a:r>
              <a:rPr lang="en-GB" dirty="0">
                <a:solidFill>
                  <a:schemeClr val="dk1"/>
                </a:solidFill>
              </a:rPr>
              <a:t>Observe changes in happiness index for countries over a period of time</a:t>
            </a:r>
          </a:p>
          <a:p>
            <a:pPr lvl="0" rtl="0">
              <a:spcBef>
                <a:spcPts val="600"/>
              </a:spcBef>
              <a:spcAft>
                <a:spcPts val="600"/>
              </a:spcAft>
              <a:buNone/>
            </a:pPr>
            <a:r>
              <a:rPr lang="en-GB" sz="1200" dirty="0">
                <a:solidFill>
                  <a:schemeClr val="dk1"/>
                </a:solidFill>
              </a:rPr>
              <a:t> </a:t>
            </a:r>
          </a:p>
          <a:p>
            <a:pPr lvl="0" rtl="0">
              <a:spcBef>
                <a:spcPts val="600"/>
              </a:spcBef>
              <a:spcAft>
                <a:spcPts val="600"/>
              </a:spcAft>
              <a:buClr>
                <a:schemeClr val="dk1"/>
              </a:buClr>
              <a:buSzPct val="91666"/>
              <a:buFont typeface="Arial"/>
              <a:buNone/>
            </a:pPr>
            <a:endParaRPr sz="1200" dirty="0">
              <a:solidFill>
                <a:schemeClr val="dk1"/>
              </a:solidFill>
            </a:endParaRPr>
          </a:p>
        </p:txBody>
      </p:sp>
      <p:pic>
        <p:nvPicPr>
          <p:cNvPr id="6" name="tmp1630">
            <a:hlinkClick r:id="" action="ppaction://media"/>
            <a:extLst>
              <a:ext uri="{FF2B5EF4-FFF2-40B4-BE49-F238E27FC236}">
                <a16:creationId xmlns:a16="http://schemas.microsoft.com/office/drawing/2014/main" id="{98BCDC79-44EE-4C8A-ACBE-211A7BE51D5A}"/>
              </a:ext>
            </a:extLst>
          </p:cNvPr>
          <p:cNvPicPr>
            <a:picLocks noChangeAspect="1"/>
          </p:cNvPicPr>
          <p:nvPr>
            <a:videoFile r:link="rId1"/>
            <p:custDataLst>
              <p:tags r:id="rId2"/>
            </p:custDataLst>
            <p:extLst>
              <p:ext uri="{DAA4B4D4-6D71-4841-9C94-3DE7FCFB9230}">
                <p14:media xmlns:p14="http://schemas.microsoft.com/office/powerpoint/2010/main" r:embed="rId3">
                  <p14:trim end="69.2666"/>
                </p14:media>
              </p:ext>
              <p:ext uri="{42D2F446-02D8-4167-A562-619A0277C38B}">
                <p15:isNarration xmlns:p15="http://schemas.microsoft.com/office/powerpoint/2012/main" val="1"/>
              </p:ext>
            </p:extLst>
          </p:nvPr>
        </p:nvPicPr>
        <p:blipFill>
          <a:blip r:embed="rId6"/>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6263"/>
    </mc:Choice>
    <mc:Fallback xmlns="">
      <p:transition spd="slow" advClick="0" advTm="1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wrap="square" lIns="91425" tIns="91425" rIns="91425" bIns="91425" anchor="t" anchorCtr="0">
            <a:noAutofit/>
          </a:bodyPr>
          <a:lstStyle/>
          <a:p>
            <a:pPr lvl="0" algn="ctr">
              <a:spcBef>
                <a:spcPts val="0"/>
              </a:spcBef>
              <a:buNone/>
            </a:pPr>
            <a:r>
              <a:rPr lang="en-GB" dirty="0">
                <a:solidFill>
                  <a:schemeClr val="accent1">
                    <a:lumMod val="75000"/>
                  </a:schemeClr>
                </a:solidFill>
                <a:latin typeface="Adobe Garamond Pro" panose="02020502060506020403" pitchFamily="18" charset="0"/>
              </a:rPr>
              <a:t>Explaining the data</a:t>
            </a:r>
          </a:p>
        </p:txBody>
      </p:sp>
      <p:sp>
        <p:nvSpPr>
          <p:cNvPr id="79" name="Shape 79"/>
          <p:cNvSpPr txBox="1">
            <a:spLocks noGrp="1"/>
          </p:cNvSpPr>
          <p:nvPr>
            <p:ph type="body" idx="1"/>
          </p:nvPr>
        </p:nvSpPr>
        <p:spPr>
          <a:xfrm>
            <a:off x="548640" y="1378978"/>
            <a:ext cx="8046720" cy="3429000"/>
          </a:xfrm>
          <a:prstGeom prst="rect">
            <a:avLst/>
          </a:prstGeom>
        </p:spPr>
        <p:txBody>
          <a:bodyPr wrap="square" lIns="91425" tIns="91425" rIns="91425" bIns="91425" anchor="t" anchorCtr="0">
            <a:noAutofit/>
          </a:bodyPr>
          <a:lstStyle/>
          <a:p>
            <a:pPr marL="285750" indent="-285750">
              <a:spcBef>
                <a:spcPts val="600"/>
              </a:spcBef>
              <a:spcAft>
                <a:spcPts val="600"/>
              </a:spcAft>
            </a:pPr>
            <a:r>
              <a:rPr lang="en-GB" dirty="0">
                <a:solidFill>
                  <a:srgbClr val="000000"/>
                </a:solidFill>
              </a:rPr>
              <a:t>Happiness Scores for approximately 150 countries</a:t>
            </a:r>
          </a:p>
          <a:p>
            <a:pPr marL="285750" indent="-285750">
              <a:spcBef>
                <a:spcPts val="600"/>
              </a:spcBef>
              <a:spcAft>
                <a:spcPts val="600"/>
              </a:spcAft>
            </a:pPr>
            <a:r>
              <a:rPr lang="en-GB" b="1" dirty="0">
                <a:solidFill>
                  <a:srgbClr val="000000"/>
                </a:solidFill>
              </a:rPr>
              <a:t>Columns in Data set</a:t>
            </a:r>
            <a:r>
              <a:rPr lang="en-GB" dirty="0">
                <a:solidFill>
                  <a:srgbClr val="000000"/>
                </a:solidFill>
              </a:rPr>
              <a:t> - Country, Region, Happiness Rank, Happiness Score, Economy, Family, Health, Trust on Government, Freedom, Generosity and Dystopia Residual</a:t>
            </a:r>
          </a:p>
          <a:p>
            <a:pPr marL="285750" indent="-285750">
              <a:spcBef>
                <a:spcPts val="600"/>
              </a:spcBef>
              <a:spcAft>
                <a:spcPts val="600"/>
              </a:spcAft>
            </a:pPr>
            <a:r>
              <a:rPr lang="en-GB" dirty="0">
                <a:solidFill>
                  <a:srgbClr val="000000"/>
                </a:solidFill>
              </a:rPr>
              <a:t>Factors such as Economy, Health etc. add up to the Happiness Score</a:t>
            </a:r>
          </a:p>
          <a:p>
            <a:pPr marL="285750" indent="-285750">
              <a:spcBef>
                <a:spcPts val="600"/>
              </a:spcBef>
              <a:spcAft>
                <a:spcPts val="600"/>
              </a:spcAft>
            </a:pPr>
            <a:r>
              <a:rPr lang="en-GB" dirty="0">
                <a:solidFill>
                  <a:srgbClr val="000000"/>
                </a:solidFill>
              </a:rPr>
              <a:t>Timeline of data - 2015 to 2017</a:t>
            </a:r>
          </a:p>
          <a:p>
            <a:pPr lvl="0">
              <a:spcBef>
                <a:spcPts val="600"/>
              </a:spcBef>
              <a:spcAft>
                <a:spcPts val="600"/>
              </a:spcAft>
              <a:buNone/>
            </a:pPr>
            <a:endParaRPr dirty="0"/>
          </a:p>
        </p:txBody>
      </p:sp>
      <p:pic>
        <p:nvPicPr>
          <p:cNvPr id="4" name="tmp8506">
            <a:hlinkClick r:id="" action="ppaction://media"/>
            <a:extLst>
              <a:ext uri="{FF2B5EF4-FFF2-40B4-BE49-F238E27FC236}">
                <a16:creationId xmlns:a16="http://schemas.microsoft.com/office/drawing/2014/main" id="{3C40CADC-636E-4599-839E-9D04E0C068C6}"/>
              </a:ext>
            </a:extLst>
          </p:cNvPr>
          <p:cNvPicPr>
            <a:picLocks noChangeAspect="1"/>
          </p:cNvPicPr>
          <p:nvPr>
            <a:videoFile r:link="rId1"/>
            <p:custDataLst>
              <p:tags r:id="rId2"/>
            </p:custDataLst>
            <p:extLst>
              <p:ext uri="{DAA4B4D4-6D71-4841-9C94-3DE7FCFB9230}">
                <p14:media xmlns:p14="http://schemas.microsoft.com/office/powerpoint/2010/main" r:embed="rId3">
                  <p14:trim end="51.0068"/>
                </p14:media>
              </p:ext>
              <p:ext uri="{42D2F446-02D8-4167-A562-619A0277C38B}">
                <p15:isNarration xmlns:p15="http://schemas.microsoft.com/office/powerpoint/2012/main" val="1"/>
              </p:ext>
            </p:extLst>
          </p:nvPr>
        </p:nvPicPr>
        <p:blipFill>
          <a:blip r:embed="rId6"/>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76"/>
    </mc:Choice>
    <mc:Fallback xmlns="">
      <p:transition spd="slow" advTm="1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pic>
        <p:nvPicPr>
          <p:cNvPr id="84" name="Shape 84"/>
          <p:cNvPicPr preferRelativeResize="0"/>
          <p:nvPr/>
        </p:nvPicPr>
        <p:blipFill>
          <a:blip r:embed="rId6">
            <a:alphaModFix/>
          </a:blip>
          <a:stretch>
            <a:fillRect/>
          </a:stretch>
        </p:blipFill>
        <p:spPr>
          <a:xfrm>
            <a:off x="1736150" y="84901"/>
            <a:ext cx="5027325" cy="5057600"/>
          </a:xfrm>
          <a:prstGeom prst="rect">
            <a:avLst/>
          </a:prstGeom>
          <a:noFill/>
          <a:ln>
            <a:noFill/>
          </a:ln>
        </p:spPr>
      </p:pic>
      <p:pic>
        <p:nvPicPr>
          <p:cNvPr id="2" name="tmp514">
            <a:hlinkClick r:id="" action="ppaction://media"/>
            <a:extLst>
              <a:ext uri="{FF2B5EF4-FFF2-40B4-BE49-F238E27FC236}">
                <a16:creationId xmlns:a16="http://schemas.microsoft.com/office/drawing/2014/main" id="{63DA4E84-1E80-4396-A56F-ACFB4E22A6BC}"/>
              </a:ext>
            </a:extLst>
          </p:cNvPr>
          <p:cNvPicPr>
            <a:picLocks noChangeAspect="1"/>
          </p:cNvPicPr>
          <p:nvPr>
            <a:videoFile r:link="rId1"/>
            <p:custDataLst>
              <p:tags r:id="rId2"/>
            </p:custDataLst>
            <p:extLst>
              <p:ext uri="{DAA4B4D4-6D71-4841-9C94-3DE7FCFB9230}">
                <p14:media xmlns:p14="http://schemas.microsoft.com/office/powerpoint/2010/main" r:embed="rId3">
                  <p14:trim end="53.1065"/>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19"/>
    </mc:Choice>
    <mc:Fallback xmlns="">
      <p:transition spd="slow" advTm="14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pic>
        <p:nvPicPr>
          <p:cNvPr id="89" name="Shape 89"/>
          <p:cNvPicPr preferRelativeResize="0"/>
          <p:nvPr/>
        </p:nvPicPr>
        <p:blipFill>
          <a:blip r:embed="rId6">
            <a:alphaModFix/>
          </a:blip>
          <a:stretch>
            <a:fillRect/>
          </a:stretch>
        </p:blipFill>
        <p:spPr>
          <a:xfrm>
            <a:off x="779720" y="659218"/>
            <a:ext cx="7138397" cy="3946902"/>
          </a:xfrm>
          <a:prstGeom prst="rect">
            <a:avLst/>
          </a:prstGeom>
          <a:noFill/>
          <a:ln>
            <a:noFill/>
          </a:ln>
        </p:spPr>
      </p:pic>
      <p:pic>
        <p:nvPicPr>
          <p:cNvPr id="5" name="tmpD421">
            <a:hlinkClick r:id="" action="ppaction://media"/>
            <a:extLst>
              <a:ext uri="{FF2B5EF4-FFF2-40B4-BE49-F238E27FC236}">
                <a16:creationId xmlns:a16="http://schemas.microsoft.com/office/drawing/2014/main" id="{9D95E208-DB6A-42F7-A9A9-BA5816D5BA58}"/>
              </a:ext>
            </a:extLst>
          </p:cNvPr>
          <p:cNvPicPr>
            <a:picLocks noChangeAspect="1"/>
          </p:cNvPicPr>
          <p:nvPr>
            <a:videoFile r:link="rId1"/>
            <p:custDataLst>
              <p:tags r:id="rId2"/>
            </p:custDataLst>
            <p:extLst>
              <p:ext uri="{DAA4B4D4-6D71-4841-9C94-3DE7FCFB9230}">
                <p14:media xmlns:p14="http://schemas.microsoft.com/office/powerpoint/2010/main" r:embed="rId3">
                  <p14:trim end="614.7029"/>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5616"/>
    </mc:Choice>
    <mc:Fallback xmlns="">
      <p:transition spd="slow" advClick="0" advTm="1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pic>
        <p:nvPicPr>
          <p:cNvPr id="95" name="Shape 95"/>
          <p:cNvPicPr preferRelativeResize="0"/>
          <p:nvPr/>
        </p:nvPicPr>
        <p:blipFill>
          <a:blip r:embed="rId6">
            <a:alphaModFix/>
          </a:blip>
          <a:stretch>
            <a:fillRect/>
          </a:stretch>
        </p:blipFill>
        <p:spPr>
          <a:xfrm>
            <a:off x="367616" y="354174"/>
            <a:ext cx="4114800" cy="4114800"/>
          </a:xfrm>
          <a:prstGeom prst="rect">
            <a:avLst/>
          </a:prstGeom>
          <a:noFill/>
          <a:ln>
            <a:noFill/>
          </a:ln>
        </p:spPr>
      </p:pic>
      <p:pic>
        <p:nvPicPr>
          <p:cNvPr id="96" name="Shape 96"/>
          <p:cNvPicPr preferRelativeResize="0"/>
          <p:nvPr/>
        </p:nvPicPr>
        <p:blipFill>
          <a:blip r:embed="rId7">
            <a:alphaModFix/>
          </a:blip>
          <a:stretch>
            <a:fillRect/>
          </a:stretch>
        </p:blipFill>
        <p:spPr>
          <a:xfrm>
            <a:off x="4626259" y="354174"/>
            <a:ext cx="4114800" cy="4114800"/>
          </a:xfrm>
          <a:prstGeom prst="rect">
            <a:avLst/>
          </a:prstGeom>
          <a:noFill/>
          <a:ln>
            <a:noFill/>
          </a:ln>
        </p:spPr>
      </p:pic>
      <p:pic>
        <p:nvPicPr>
          <p:cNvPr id="2" name="tmpB62E">
            <a:hlinkClick r:id="" action="ppaction://media"/>
            <a:extLst>
              <a:ext uri="{FF2B5EF4-FFF2-40B4-BE49-F238E27FC236}">
                <a16:creationId xmlns:a16="http://schemas.microsoft.com/office/drawing/2014/main" id="{CC59BC09-76E5-4C68-8D2A-8C50408A720B}"/>
              </a:ext>
            </a:extLst>
          </p:cNvPr>
          <p:cNvPicPr>
            <a:picLocks noChangeAspect="1"/>
          </p:cNvPicPr>
          <p:nvPr>
            <a:videoFile r:link="rId1"/>
            <p:custDataLst>
              <p:tags r:id="rId2"/>
            </p:custDataLst>
            <p:extLst>
              <p:ext uri="{DAA4B4D4-6D71-4841-9C94-3DE7FCFB9230}">
                <p14:media xmlns:p14="http://schemas.microsoft.com/office/powerpoint/2010/main" r:embed="rId3">
                  <p14:trim end="20.2471"/>
                </p14:media>
              </p:ext>
              <p:ext uri="{42D2F446-02D8-4167-A562-619A0277C38B}">
                <p15:isNarration xmlns:p15="http://schemas.microsoft.com/office/powerpoint/2012/main" val="1"/>
              </p:ext>
            </p:extLst>
          </p:nvPr>
        </p:nvPicPr>
        <p:blipFill>
          <a:blip r:embed="rId8"/>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050"/>
    </mc:Choice>
    <mc:Fallback xmlns="">
      <p:transition spd="slow" advTm="1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pic>
        <p:nvPicPr>
          <p:cNvPr id="101" name="Shape 101"/>
          <p:cNvPicPr preferRelativeResize="0"/>
          <p:nvPr/>
        </p:nvPicPr>
        <p:blipFill>
          <a:blip r:embed="rId6">
            <a:alphaModFix/>
          </a:blip>
          <a:stretch>
            <a:fillRect/>
          </a:stretch>
        </p:blipFill>
        <p:spPr>
          <a:xfrm>
            <a:off x="877727" y="606062"/>
            <a:ext cx="7141464" cy="3950208"/>
          </a:xfrm>
          <a:prstGeom prst="rect">
            <a:avLst/>
          </a:prstGeom>
          <a:noFill/>
          <a:ln>
            <a:noFill/>
          </a:ln>
        </p:spPr>
      </p:pic>
      <p:pic>
        <p:nvPicPr>
          <p:cNvPr id="2" name="tmp43E8">
            <a:hlinkClick r:id="" action="ppaction://media"/>
            <a:extLst>
              <a:ext uri="{FF2B5EF4-FFF2-40B4-BE49-F238E27FC236}">
                <a16:creationId xmlns:a16="http://schemas.microsoft.com/office/drawing/2014/main" id="{3AE59518-4745-4BAB-8B47-FA34975A162A}"/>
              </a:ext>
            </a:extLst>
          </p:cNvPr>
          <p:cNvPicPr>
            <a:picLocks noChangeAspect="1"/>
          </p:cNvPicPr>
          <p:nvPr>
            <a:videoFile r:link="rId1"/>
            <p:custDataLst>
              <p:tags r:id="rId2"/>
            </p:custDataLst>
            <p:extLst>
              <p:ext uri="{DAA4B4D4-6D71-4841-9C94-3DE7FCFB9230}">
                <p14:media xmlns:p14="http://schemas.microsoft.com/office/powerpoint/2010/main" r:embed="rId3">
                  <p14:trim end="1883.2666"/>
                </p14:media>
              </p:ext>
              <p:ext uri="{42D2F446-02D8-4167-A562-619A0277C38B}">
                <p15:isNarration xmlns:p15="http://schemas.microsoft.com/office/powerpoint/2012/main" val="1"/>
              </p:ext>
            </p:extLst>
          </p:nvPr>
        </p:nvPicPr>
        <p:blipFill>
          <a:blip r:embed="rId7"/>
          <a:stretch>
            <a:fillRect/>
          </a:stretch>
        </p:blipFill>
        <p:spPr>
          <a:xfrm>
            <a:off x="8813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5850"/>
    </mc:Choice>
    <mc:Fallback xmlns="">
      <p:transition spd="slow" advClick="0" advTm="15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6693|recordLength=6756|start=0|end=669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21|recordLength=15952|start=0|end=15921|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620|recordLength=14698|start=0|end=14620|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3699|recordLength=13746|start=0|end=13699|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432|recordLength=15466|start=0|end=15432|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3955|recordLength=14024|start=0|end=13955|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756|recordLength=14799|start=0|end=14756|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745|recordLength=14791|start=0|end=14745|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593|recordLength=30023|start=0|end=15593|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5593|recordEnd=29984|recordLength=30023|start=15593|end=29984|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856|recordLength=14907|start=0|end=14856|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299|recordLength=15348|start=0|end=15299|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770|recordLength=16799|start=0|end=16770|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897|recordLength=15952|start=0|end=15897|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264|recordLength=16333|start=0|end=16264|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576|recordLength=15627|start=0|end=15576|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320|recordLength=14373|start=0|end=14320|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616|recordLength=15616|start=0|end=15616|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051|recordLength=14071|start=0|end=14051|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850|recordLength=15850|start=0|end=15850|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150</TotalTime>
  <Words>1556</Words>
  <Application>Microsoft Office PowerPoint</Application>
  <PresentationFormat>On-screen Show (16:9)</PresentationFormat>
  <Paragraphs>66</Paragraphs>
  <Slides>20</Slides>
  <Notes>20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Adobe Garamond Pro</vt:lpstr>
      <vt:lpstr>Arial</vt:lpstr>
      <vt:lpstr>Calibri</vt:lpstr>
      <vt:lpstr>Calibri Light</vt:lpstr>
      <vt:lpstr>Retrospect</vt:lpstr>
      <vt:lpstr>Visualizing Global  Happiness</vt:lpstr>
      <vt:lpstr>Motivation</vt:lpstr>
      <vt:lpstr>Relevant work and existing visualizations</vt:lpstr>
      <vt:lpstr>Research goals and hypothesis</vt:lpstr>
      <vt:lpstr>Explaining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Global Happiness</dc:title>
  <cp:lastModifiedBy>Varun Agarwal</cp:lastModifiedBy>
  <cp:revision>3</cp:revision>
  <dcterms:modified xsi:type="dcterms:W3CDTF">2018-04-20T03:08:31Z</dcterms:modified>
</cp:coreProperties>
</file>